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8" r:id="rId2"/>
  </p:sldMasterIdLst>
  <p:notesMasterIdLst>
    <p:notesMasterId r:id="rId71"/>
  </p:notesMasterIdLst>
  <p:sldIdLst>
    <p:sldId id="257" r:id="rId3"/>
    <p:sldId id="428" r:id="rId4"/>
    <p:sldId id="258" r:id="rId5"/>
    <p:sldId id="270" r:id="rId6"/>
    <p:sldId id="399" r:id="rId7"/>
    <p:sldId id="400" r:id="rId8"/>
    <p:sldId id="402" r:id="rId9"/>
    <p:sldId id="403" r:id="rId10"/>
    <p:sldId id="404" r:id="rId11"/>
    <p:sldId id="405" r:id="rId12"/>
    <p:sldId id="406" r:id="rId13"/>
    <p:sldId id="407" r:id="rId14"/>
    <p:sldId id="351" r:id="rId15"/>
    <p:sldId id="281" r:id="rId16"/>
    <p:sldId id="282" r:id="rId17"/>
    <p:sldId id="283" r:id="rId18"/>
    <p:sldId id="284" r:id="rId19"/>
    <p:sldId id="285" r:id="rId20"/>
    <p:sldId id="379" r:id="rId21"/>
    <p:sldId id="286" r:id="rId22"/>
    <p:sldId id="287" r:id="rId23"/>
    <p:sldId id="288" r:id="rId24"/>
    <p:sldId id="290" r:id="rId25"/>
    <p:sldId id="352" r:id="rId26"/>
    <p:sldId id="302" r:id="rId27"/>
    <p:sldId id="380" r:id="rId28"/>
    <p:sldId id="381" r:id="rId29"/>
    <p:sldId id="303" r:id="rId30"/>
    <p:sldId id="304" r:id="rId31"/>
    <p:sldId id="305" r:id="rId32"/>
    <p:sldId id="306" r:id="rId33"/>
    <p:sldId id="384" r:id="rId34"/>
    <p:sldId id="382" r:id="rId35"/>
    <p:sldId id="307" r:id="rId36"/>
    <p:sldId id="308" r:id="rId37"/>
    <p:sldId id="309" r:id="rId38"/>
    <p:sldId id="339" r:id="rId39"/>
    <p:sldId id="386" r:id="rId40"/>
    <p:sldId id="389" r:id="rId41"/>
    <p:sldId id="390" r:id="rId42"/>
    <p:sldId id="340" r:id="rId43"/>
    <p:sldId id="311" r:id="rId44"/>
    <p:sldId id="312" r:id="rId45"/>
    <p:sldId id="313" r:id="rId46"/>
    <p:sldId id="314" r:id="rId47"/>
    <p:sldId id="353" r:id="rId48"/>
    <p:sldId id="354" r:id="rId49"/>
    <p:sldId id="316" r:id="rId50"/>
    <p:sldId id="317" r:id="rId51"/>
    <p:sldId id="318" r:id="rId52"/>
    <p:sldId id="319" r:id="rId53"/>
    <p:sldId id="310" r:id="rId54"/>
    <p:sldId id="322" r:id="rId55"/>
    <p:sldId id="355" r:id="rId56"/>
    <p:sldId id="356" r:id="rId57"/>
    <p:sldId id="357" r:id="rId58"/>
    <p:sldId id="358" r:id="rId59"/>
    <p:sldId id="359" r:id="rId60"/>
    <p:sldId id="360" r:id="rId61"/>
    <p:sldId id="361" r:id="rId62"/>
    <p:sldId id="362" r:id="rId63"/>
    <p:sldId id="363" r:id="rId64"/>
    <p:sldId id="364" r:id="rId65"/>
    <p:sldId id="365" r:id="rId66"/>
    <p:sldId id="367" r:id="rId67"/>
    <p:sldId id="369" r:id="rId68"/>
    <p:sldId id="427" r:id="rId69"/>
    <p:sldId id="421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3594" autoAdjust="0"/>
  </p:normalViewPr>
  <p:slideViewPr>
    <p:cSldViewPr>
      <p:cViewPr varScale="1">
        <p:scale>
          <a:sx n="67" d="100"/>
          <a:sy n="67" d="100"/>
        </p:scale>
        <p:origin x="12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BA7B-E2DF-468D-8B7C-F7103758E170}" type="datetimeFigureOut">
              <a:rPr lang="th-TH" smtClean="0"/>
              <a:pPr/>
              <a:t>05/02/64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C7FBE-9DBC-4140-8921-33C1B3132A58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089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B4A1C-F9AE-46A8-B119-63A140D86D7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AA7CF-04FD-4D0B-85FC-4BA17D58BBE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B55BB-0D69-48C7-95D8-DF47FB0C6D6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92AFA-7182-4736-91F0-2B41CCFF8C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D20875-2B67-46A6-9D17-D6376A275A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3E579-8661-4404-8C44-2BAB10CD766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45A6A-86AE-4A46-8154-3590CBD4F62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92685-212B-4B0D-BC95-86C37F6160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22DFAE-A81C-45F5-8F8F-A5970D23F62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29CD48-0C23-4560-B960-04D33143770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8F43D-A25D-4ACC-BD16-7B02C57C524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B7A10A-2D60-42FE-ABC2-3F711A8275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4E015A3-DD22-4ECF-ABAE-D249FD7E1F6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h-TH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4115E8-4130-4DA5-AD42-7B15AB8EE4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CFFF24-09F7-483A-AF4E-325AF99C3D14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7.xml"/><Relationship Id="rId4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70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100.gi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th-TH" sz="60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การอ่านและใช้แผนที่ทางเรือ</a:t>
            </a:r>
          </a:p>
        </p:txBody>
      </p:sp>
      <p:pic>
        <p:nvPicPr>
          <p:cNvPr id="14338" name="Picture 2" descr="D:\DataFrom_oldQC02\E\01_รวมงานร.ท.ไพรัช\MS_PowerPoint\สอนหลักสูตรการข่าวเม.ย.54\ภาพประกอบ\IMG_28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981200"/>
            <a:ext cx="51816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20000"/>
          </a:xfrm>
        </p:spPr>
        <p:txBody>
          <a:bodyPr>
            <a:normAutofit fontScale="90000"/>
          </a:bodyPr>
          <a:lstStyle/>
          <a:p>
            <a:pPr marL="361950" algn="ctr" eaLnBrk="1" hangingPunct="1"/>
            <a:r>
              <a:rPr lang="th-TH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รายละเอียดในแผนที่เดินเรือ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409492"/>
            <a:ext cx="7772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IHO S-66 Edition 1.0.0 - Facts about Electronic Charts and Carriage Requirements </a:t>
            </a:r>
          </a:p>
          <a:p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057400" y="1219200"/>
            <a:ext cx="50292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54292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รูปร่างและลักษณะเส้นขอบฝั่ง</a:t>
            </a:r>
          </a:p>
        </p:txBody>
      </p:sp>
      <p:pic>
        <p:nvPicPr>
          <p:cNvPr id="65538" name="Picture 2" descr="G:\00สอน ขว.ทร.3 มิ.ย.57\ภาพบริเวณทะเล\แนวขอบฝั่ง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62400" y="1981200"/>
            <a:ext cx="4762500" cy="31690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1981200"/>
            <a:ext cx="3400425" cy="2667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124200" y="4876800"/>
            <a:ext cx="2941638" cy="174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20000"/>
          </a:xfrm>
        </p:spPr>
        <p:txBody>
          <a:bodyPr>
            <a:normAutofit fontScale="90000"/>
          </a:bodyPr>
          <a:lstStyle/>
          <a:p>
            <a:pPr marL="361950" algn="ctr" eaLnBrk="1" hangingPunct="1"/>
            <a:r>
              <a:rPr lang="th-TH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รายละเอียดในแผนที่เดินเรือ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409492"/>
            <a:ext cx="7772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IHO S-66 Edition 1.0.0 - Facts about Electronic Charts and Carriage Requirements </a:t>
            </a:r>
          </a:p>
          <a:p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04800" y="1066800"/>
            <a:ext cx="83058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54292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เครื่องหมายช่วยการเดินเรือ</a:t>
            </a:r>
          </a:p>
        </p:txBody>
      </p:sp>
      <p:pic>
        <p:nvPicPr>
          <p:cNvPr id="66562" name="Picture 2" descr="G:\00สอน ขว.ทร.3 มิ.ย.57\ภาพบริเวณทะเล\ประภาคาร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81600" y="1828800"/>
            <a:ext cx="3463992" cy="232195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6563" name="Picture 3" descr="G:\00สอน ขว.ทร.3 มิ.ย.57\ภาพบริเวณทะเล\ทุ่นกระป๋องสีแดง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1600" y="4343400"/>
            <a:ext cx="2190750" cy="230028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6564" name="Picture 4" descr="G:\00สอน ขว.ทร.3 มิ.ย.57\ภาพบริเวณทะเล\04ไฟเกาะเตาหม้อ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43000" y="4953000"/>
            <a:ext cx="2916819" cy="16764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" y="1828800"/>
            <a:ext cx="4419600" cy="304824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20000"/>
          </a:xfrm>
        </p:spPr>
        <p:txBody>
          <a:bodyPr>
            <a:normAutofit fontScale="90000"/>
          </a:bodyPr>
          <a:lstStyle/>
          <a:p>
            <a:pPr marL="361950" algn="ctr" eaLnBrk="1" hangingPunct="1"/>
            <a:r>
              <a:rPr lang="th-TH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รายละเอียดในแผนที่เดินเรือ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409492"/>
            <a:ext cx="7772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IHO S-66 Edition 1.0.0 - Facts about Electronic Charts and Carriage Requirements </a:t>
            </a:r>
          </a:p>
          <a:p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04800" y="1066800"/>
            <a:ext cx="83058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54292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สิ่งอันตรายและสิ่งกีดขวางการเดินเรือ</a:t>
            </a: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1905000"/>
            <a:ext cx="3912375" cy="14478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Picture 6" descr="G:\00สอน ขว.ทร.3 มิ.ย.57\ภาพบริเวณทะเล\โขดหิน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76800" y="1600200"/>
            <a:ext cx="2742791" cy="2362200"/>
          </a:xfrm>
          <a:prstGeom prst="rect">
            <a:avLst/>
          </a:prstGeom>
          <a:noFill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543800" y="4419600"/>
            <a:ext cx="1219200" cy="816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96200" y="5334000"/>
            <a:ext cx="1066800" cy="89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 descr="G:\00สอน ขว.ทร.3 มิ.ย.57\ภาพบริเวณทะเล\เรืออับปาง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267200" y="4114800"/>
            <a:ext cx="3148013" cy="2362200"/>
          </a:xfrm>
          <a:prstGeom prst="rect">
            <a:avLst/>
          </a:prstGeom>
          <a:noFill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09600" y="3581400"/>
            <a:ext cx="3364992" cy="9144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7" name="Picture 2" descr="G:\00สอน ขว.ทร.3 มิ.ย.57\ภาพบริเวณทะเล\underwater-rocks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295400" y="4648200"/>
            <a:ext cx="20574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042988" y="836613"/>
            <a:ext cx="71294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h-TH" sz="2800">
              <a:latin typeface="Arial" pitchFamily="34" charset="0"/>
            </a:endParaRPr>
          </a:p>
        </p:txBody>
      </p:sp>
      <p:sp>
        <p:nvSpPr>
          <p:cNvPr id="171011" name="Text Box 3"/>
          <p:cNvSpPr txBox="1">
            <a:spLocks noChangeArrowheads="1"/>
          </p:cNvSpPr>
          <p:nvPr/>
        </p:nvSpPr>
        <p:spPr bwMode="auto">
          <a:xfrm>
            <a:off x="1981200" y="762000"/>
            <a:ext cx="53292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ลักษณะพิเศษของแผนที่เดินเรือ</a:t>
            </a:r>
          </a:p>
        </p:txBody>
      </p:sp>
      <p:sp>
        <p:nvSpPr>
          <p:cNvPr id="25604" name="Text Box 4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09600" y="1557338"/>
            <a:ext cx="80772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1950" indent="-361950">
              <a:spcBef>
                <a:spcPct val="50000"/>
              </a:spcBef>
              <a:buFont typeface="Arial" pitchFamily="34" charset="0"/>
              <a:buChar char="•"/>
            </a:pPr>
            <a:r>
              <a:rPr lang="th-TH" sz="2800" b="1" dirty="0">
                <a:solidFill>
                  <a:srgbClr val="FF00FF"/>
                </a:solidFill>
                <a:latin typeface="TH SarabunPSK" pitchFamily="34" charset="-34"/>
                <a:cs typeface="TH SarabunPSK" pitchFamily="34" charset="-34"/>
              </a:rPr>
              <a:t>ความเป็นสากลของแผนที่เดินเรือ </a:t>
            </a:r>
            <a:r>
              <a:rPr lang="th-TH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Internationality of Nautical Charts</a:t>
            </a:r>
            <a:r>
              <a:rPr lang="th-TH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 )</a:t>
            </a:r>
          </a:p>
          <a:p>
            <a:pPr marL="361950" indent="-361950">
              <a:spcBef>
                <a:spcPct val="50000"/>
              </a:spcBef>
              <a:buFont typeface="Arial" pitchFamily="34" charset="0"/>
              <a:buChar char="•"/>
            </a:pPr>
            <a:r>
              <a:rPr lang="th-TH" sz="2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ความแตกต่างของมาตราส่วนแผนที่เดินเรือ </a:t>
            </a:r>
            <a:r>
              <a:rPr lang="th-TH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Various Scales</a:t>
            </a:r>
            <a:r>
              <a:rPr lang="th-TH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 )  </a:t>
            </a:r>
          </a:p>
          <a:p>
            <a:pPr marL="361950" indent="-361950">
              <a:spcBef>
                <a:spcPct val="50000"/>
              </a:spcBef>
              <a:buFont typeface="Arial" pitchFamily="34" charset="0"/>
              <a:buChar char="•"/>
            </a:pPr>
            <a:r>
              <a:rPr lang="th-TH" sz="28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การเหลื่อมทับเพื่อการต่อเนื่องของแผนที่เดินเรือ </a:t>
            </a:r>
            <a:r>
              <a:rPr lang="th-TH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Overlapping of Various Charts</a:t>
            </a:r>
            <a:r>
              <a:rPr lang="th-TH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 )</a:t>
            </a:r>
          </a:p>
          <a:p>
            <a:pPr marL="361950" indent="-361950">
              <a:spcBef>
                <a:spcPct val="50000"/>
              </a:spcBef>
              <a:buFont typeface="Arial" pitchFamily="34" charset="0"/>
              <a:buChar char="•"/>
            </a:pPr>
            <a:r>
              <a:rPr lang="th-TH" sz="28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การแก้ไขแผนที่เดินเรือ </a:t>
            </a:r>
            <a:r>
              <a:rPr lang="th-TH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800" b="1" dirty="0">
                <a:solidFill>
                  <a:srgbClr val="003399"/>
                </a:solidFill>
                <a:latin typeface="TH SarabunPSK" pitchFamily="34" charset="-34"/>
                <a:cs typeface="TH SarabunPSK" pitchFamily="34" charset="-34"/>
              </a:rPr>
              <a:t>Updating of Nautical Charts )</a:t>
            </a:r>
            <a:endParaRPr lang="th-TH" sz="2800" b="1" dirty="0">
              <a:solidFill>
                <a:srgbClr val="FF33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638175" y="1647825"/>
            <a:ext cx="228600" cy="2286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Oval 7">
            <a:hlinkClick r:id="rId2" action="ppaction://hlinksldjump"/>
          </p:cNvPr>
          <p:cNvSpPr/>
          <p:nvPr/>
        </p:nvSpPr>
        <p:spPr>
          <a:xfrm>
            <a:off x="609600" y="2286000"/>
            <a:ext cx="228600" cy="2286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Oval 8">
            <a:hlinkClick r:id="rId4" action="ppaction://hlinksldjump"/>
          </p:cNvPr>
          <p:cNvSpPr/>
          <p:nvPr/>
        </p:nvSpPr>
        <p:spPr>
          <a:xfrm>
            <a:off x="609600" y="2971800"/>
            <a:ext cx="228600" cy="2286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Oval 9">
            <a:hlinkClick r:id="rId5" action="ppaction://hlinksldjump"/>
          </p:cNvPr>
          <p:cNvSpPr/>
          <p:nvPr/>
        </p:nvSpPr>
        <p:spPr>
          <a:xfrm>
            <a:off x="609600" y="4038600"/>
            <a:ext cx="228600" cy="2286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Myanmar83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05400" y="1676400"/>
            <a:ext cx="3062287" cy="43926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627" name="Picture 3" descr="04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47800" y="1752600"/>
            <a:ext cx="3117850" cy="43926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2143125" y="639762"/>
            <a:ext cx="53292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ความเป็นสากลของแผนที่เดินเรือ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6019800" y="1143000"/>
            <a:ext cx="10810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อังกฤษ</a:t>
            </a:r>
          </a:p>
        </p:txBody>
      </p:sp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2438400" y="1219200"/>
            <a:ext cx="10810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ไทย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38200" y="6096000"/>
            <a:ext cx="77724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สร้างตามมาตรฐานขององค์การอุทกศาสตร์สากล </a:t>
            </a:r>
            <a:endParaRPr lang="en-U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(International Hydrographic Organization, IHO)</a:t>
            </a:r>
            <a:endParaRPr lang="th-TH" sz="1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92614" y="1366838"/>
            <a:ext cx="8277599" cy="4799012"/>
            <a:chOff x="-823" y="672"/>
            <a:chExt cx="6086" cy="3377"/>
          </a:xfrm>
        </p:grpSpPr>
        <p:sp>
          <p:nvSpPr>
            <p:cNvPr id="27652" name="Rectangle 3"/>
            <p:cNvSpPr>
              <a:spLocks noChangeArrowheads="1"/>
            </p:cNvSpPr>
            <p:nvPr/>
          </p:nvSpPr>
          <p:spPr bwMode="auto">
            <a:xfrm>
              <a:off x="576" y="672"/>
              <a:ext cx="4656" cy="336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53" name="Freeform 4"/>
            <p:cNvSpPr>
              <a:spLocks/>
            </p:cNvSpPr>
            <p:nvPr/>
          </p:nvSpPr>
          <p:spPr bwMode="auto">
            <a:xfrm>
              <a:off x="576" y="672"/>
              <a:ext cx="2592" cy="3360"/>
            </a:xfrm>
            <a:custGeom>
              <a:avLst/>
              <a:gdLst>
                <a:gd name="T0" fmla="*/ 1776 w 2736"/>
                <a:gd name="T1" fmla="*/ 0 h 3360"/>
                <a:gd name="T2" fmla="*/ 1745 w 2736"/>
                <a:gd name="T3" fmla="*/ 192 h 3360"/>
                <a:gd name="T4" fmla="*/ 1683 w 2736"/>
                <a:gd name="T5" fmla="*/ 384 h 3360"/>
                <a:gd name="T6" fmla="*/ 1620 w 2736"/>
                <a:gd name="T7" fmla="*/ 576 h 3360"/>
                <a:gd name="T8" fmla="*/ 1526 w 2736"/>
                <a:gd name="T9" fmla="*/ 864 h 3360"/>
                <a:gd name="T10" fmla="*/ 1494 w 2736"/>
                <a:gd name="T11" fmla="*/ 1104 h 3360"/>
                <a:gd name="T12" fmla="*/ 1494 w 2736"/>
                <a:gd name="T13" fmla="*/ 1344 h 3360"/>
                <a:gd name="T14" fmla="*/ 1494 w 2736"/>
                <a:gd name="T15" fmla="*/ 1584 h 3360"/>
                <a:gd name="T16" fmla="*/ 1463 w 2736"/>
                <a:gd name="T17" fmla="*/ 2016 h 3360"/>
                <a:gd name="T18" fmla="*/ 1400 w 2736"/>
                <a:gd name="T19" fmla="*/ 2304 h 3360"/>
                <a:gd name="T20" fmla="*/ 1339 w 2736"/>
                <a:gd name="T21" fmla="*/ 2592 h 3360"/>
                <a:gd name="T22" fmla="*/ 1308 w 2736"/>
                <a:gd name="T23" fmla="*/ 2832 h 3360"/>
                <a:gd name="T24" fmla="*/ 1277 w 2736"/>
                <a:gd name="T25" fmla="*/ 3072 h 3360"/>
                <a:gd name="T26" fmla="*/ 1153 w 2736"/>
                <a:gd name="T27" fmla="*/ 3360 h 3360"/>
                <a:gd name="T28" fmla="*/ 0 w 2736"/>
                <a:gd name="T29" fmla="*/ 3360 h 3360"/>
                <a:gd name="T30" fmla="*/ 0 w 2736"/>
                <a:gd name="T31" fmla="*/ 0 h 3360"/>
                <a:gd name="T32" fmla="*/ 1776 w 2736"/>
                <a:gd name="T33" fmla="*/ 0 h 33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36"/>
                <a:gd name="T52" fmla="*/ 0 h 3360"/>
                <a:gd name="T53" fmla="*/ 2736 w 2736"/>
                <a:gd name="T54" fmla="*/ 3360 h 336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36" h="3360">
                  <a:moveTo>
                    <a:pt x="2736" y="0"/>
                  </a:moveTo>
                  <a:lnTo>
                    <a:pt x="2688" y="192"/>
                  </a:lnTo>
                  <a:lnTo>
                    <a:pt x="2592" y="384"/>
                  </a:lnTo>
                  <a:lnTo>
                    <a:pt x="2496" y="576"/>
                  </a:lnTo>
                  <a:lnTo>
                    <a:pt x="2352" y="864"/>
                  </a:lnTo>
                  <a:lnTo>
                    <a:pt x="2304" y="1104"/>
                  </a:lnTo>
                  <a:lnTo>
                    <a:pt x="2304" y="1344"/>
                  </a:lnTo>
                  <a:lnTo>
                    <a:pt x="2304" y="1584"/>
                  </a:lnTo>
                  <a:lnTo>
                    <a:pt x="2256" y="2016"/>
                  </a:lnTo>
                  <a:lnTo>
                    <a:pt x="2160" y="2304"/>
                  </a:lnTo>
                  <a:lnTo>
                    <a:pt x="2064" y="2592"/>
                  </a:lnTo>
                  <a:lnTo>
                    <a:pt x="2016" y="2832"/>
                  </a:lnTo>
                  <a:lnTo>
                    <a:pt x="1968" y="3072"/>
                  </a:lnTo>
                  <a:lnTo>
                    <a:pt x="1776" y="3360"/>
                  </a:lnTo>
                  <a:lnTo>
                    <a:pt x="0" y="3360"/>
                  </a:lnTo>
                  <a:lnTo>
                    <a:pt x="0" y="0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CCFFFF"/>
            </a:solidFill>
            <a:ln w="19050" cmpd="sng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54" name="Freeform 5"/>
            <p:cNvSpPr>
              <a:spLocks/>
            </p:cNvSpPr>
            <p:nvPr/>
          </p:nvSpPr>
          <p:spPr bwMode="auto">
            <a:xfrm>
              <a:off x="576" y="672"/>
              <a:ext cx="1344" cy="3360"/>
            </a:xfrm>
            <a:custGeom>
              <a:avLst/>
              <a:gdLst>
                <a:gd name="T0" fmla="*/ 93 w 1968"/>
                <a:gd name="T1" fmla="*/ 0 h 3360"/>
                <a:gd name="T2" fmla="*/ 89 w 1968"/>
                <a:gd name="T3" fmla="*/ 192 h 3360"/>
                <a:gd name="T4" fmla="*/ 86 w 1968"/>
                <a:gd name="T5" fmla="*/ 432 h 3360"/>
                <a:gd name="T6" fmla="*/ 84 w 1968"/>
                <a:gd name="T7" fmla="*/ 768 h 3360"/>
                <a:gd name="T8" fmla="*/ 86 w 1968"/>
                <a:gd name="T9" fmla="*/ 1008 h 3360"/>
                <a:gd name="T10" fmla="*/ 86 w 1968"/>
                <a:gd name="T11" fmla="*/ 1344 h 3360"/>
                <a:gd name="T12" fmla="*/ 84 w 1968"/>
                <a:gd name="T13" fmla="*/ 1632 h 3360"/>
                <a:gd name="T14" fmla="*/ 79 w 1968"/>
                <a:gd name="T15" fmla="*/ 1920 h 3360"/>
                <a:gd name="T16" fmla="*/ 75 w 1968"/>
                <a:gd name="T17" fmla="*/ 2208 h 3360"/>
                <a:gd name="T18" fmla="*/ 68 w 1968"/>
                <a:gd name="T19" fmla="*/ 2496 h 3360"/>
                <a:gd name="T20" fmla="*/ 64 w 1968"/>
                <a:gd name="T21" fmla="*/ 2880 h 3360"/>
                <a:gd name="T22" fmla="*/ 61 w 1968"/>
                <a:gd name="T23" fmla="*/ 3072 h 3360"/>
                <a:gd name="T24" fmla="*/ 52 w 1968"/>
                <a:gd name="T25" fmla="*/ 3360 h 3360"/>
                <a:gd name="T26" fmla="*/ 0 w 1968"/>
                <a:gd name="T27" fmla="*/ 3360 h 3360"/>
                <a:gd name="T28" fmla="*/ 0 w 1968"/>
                <a:gd name="T29" fmla="*/ 0 h 3360"/>
                <a:gd name="T30" fmla="*/ 93 w 1968"/>
                <a:gd name="T31" fmla="*/ 0 h 33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68"/>
                <a:gd name="T49" fmla="*/ 0 h 3360"/>
                <a:gd name="T50" fmla="*/ 1968 w 1968"/>
                <a:gd name="T51" fmla="*/ 3360 h 336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68" h="3360">
                  <a:moveTo>
                    <a:pt x="1968" y="0"/>
                  </a:moveTo>
                  <a:lnTo>
                    <a:pt x="1872" y="192"/>
                  </a:lnTo>
                  <a:lnTo>
                    <a:pt x="1824" y="432"/>
                  </a:lnTo>
                  <a:lnTo>
                    <a:pt x="1776" y="768"/>
                  </a:lnTo>
                  <a:lnTo>
                    <a:pt x="1824" y="1008"/>
                  </a:lnTo>
                  <a:lnTo>
                    <a:pt x="1824" y="1344"/>
                  </a:lnTo>
                  <a:lnTo>
                    <a:pt x="1776" y="1632"/>
                  </a:lnTo>
                  <a:lnTo>
                    <a:pt x="1680" y="1920"/>
                  </a:lnTo>
                  <a:lnTo>
                    <a:pt x="1584" y="2208"/>
                  </a:lnTo>
                  <a:lnTo>
                    <a:pt x="1440" y="2496"/>
                  </a:lnTo>
                  <a:lnTo>
                    <a:pt x="1344" y="2880"/>
                  </a:lnTo>
                  <a:lnTo>
                    <a:pt x="1296" y="3072"/>
                  </a:lnTo>
                  <a:lnTo>
                    <a:pt x="1104" y="3360"/>
                  </a:lnTo>
                  <a:lnTo>
                    <a:pt x="0" y="3360"/>
                  </a:lnTo>
                  <a:lnTo>
                    <a:pt x="0" y="0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66CCFF"/>
            </a:solidFill>
            <a:ln w="19050" cmpd="sng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55" name="Freeform 6"/>
            <p:cNvSpPr>
              <a:spLocks/>
            </p:cNvSpPr>
            <p:nvPr/>
          </p:nvSpPr>
          <p:spPr bwMode="auto">
            <a:xfrm>
              <a:off x="1104" y="672"/>
              <a:ext cx="576" cy="912"/>
            </a:xfrm>
            <a:custGeom>
              <a:avLst/>
              <a:gdLst>
                <a:gd name="T0" fmla="*/ 576 w 576"/>
                <a:gd name="T1" fmla="*/ 0 h 912"/>
                <a:gd name="T2" fmla="*/ 576 w 576"/>
                <a:gd name="T3" fmla="*/ 96 h 912"/>
                <a:gd name="T4" fmla="*/ 528 w 576"/>
                <a:gd name="T5" fmla="*/ 144 h 912"/>
                <a:gd name="T6" fmla="*/ 480 w 576"/>
                <a:gd name="T7" fmla="*/ 240 h 912"/>
                <a:gd name="T8" fmla="*/ 432 w 576"/>
                <a:gd name="T9" fmla="*/ 288 h 912"/>
                <a:gd name="T10" fmla="*/ 432 w 576"/>
                <a:gd name="T11" fmla="*/ 384 h 912"/>
                <a:gd name="T12" fmla="*/ 384 w 576"/>
                <a:gd name="T13" fmla="*/ 432 h 912"/>
                <a:gd name="T14" fmla="*/ 384 w 576"/>
                <a:gd name="T15" fmla="*/ 528 h 912"/>
                <a:gd name="T16" fmla="*/ 336 w 576"/>
                <a:gd name="T17" fmla="*/ 576 h 912"/>
                <a:gd name="T18" fmla="*/ 288 w 576"/>
                <a:gd name="T19" fmla="*/ 672 h 912"/>
                <a:gd name="T20" fmla="*/ 240 w 576"/>
                <a:gd name="T21" fmla="*/ 672 h 912"/>
                <a:gd name="T22" fmla="*/ 192 w 576"/>
                <a:gd name="T23" fmla="*/ 720 h 912"/>
                <a:gd name="T24" fmla="*/ 144 w 576"/>
                <a:gd name="T25" fmla="*/ 768 h 912"/>
                <a:gd name="T26" fmla="*/ 0 w 576"/>
                <a:gd name="T27" fmla="*/ 912 h 912"/>
                <a:gd name="T28" fmla="*/ 0 w 576"/>
                <a:gd name="T29" fmla="*/ 0 h 912"/>
                <a:gd name="T30" fmla="*/ 576 w 576"/>
                <a:gd name="T31" fmla="*/ 0 h 9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76"/>
                <a:gd name="T49" fmla="*/ 0 h 912"/>
                <a:gd name="T50" fmla="*/ 576 w 576"/>
                <a:gd name="T51" fmla="*/ 912 h 9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76" h="912">
                  <a:moveTo>
                    <a:pt x="576" y="0"/>
                  </a:moveTo>
                  <a:lnTo>
                    <a:pt x="576" y="96"/>
                  </a:lnTo>
                  <a:lnTo>
                    <a:pt x="528" y="144"/>
                  </a:lnTo>
                  <a:lnTo>
                    <a:pt x="480" y="240"/>
                  </a:lnTo>
                  <a:lnTo>
                    <a:pt x="432" y="288"/>
                  </a:lnTo>
                  <a:lnTo>
                    <a:pt x="432" y="384"/>
                  </a:lnTo>
                  <a:lnTo>
                    <a:pt x="384" y="432"/>
                  </a:lnTo>
                  <a:lnTo>
                    <a:pt x="384" y="528"/>
                  </a:lnTo>
                  <a:lnTo>
                    <a:pt x="336" y="576"/>
                  </a:lnTo>
                  <a:lnTo>
                    <a:pt x="288" y="672"/>
                  </a:lnTo>
                  <a:lnTo>
                    <a:pt x="240" y="672"/>
                  </a:lnTo>
                  <a:lnTo>
                    <a:pt x="192" y="720"/>
                  </a:lnTo>
                  <a:lnTo>
                    <a:pt x="144" y="768"/>
                  </a:lnTo>
                  <a:lnTo>
                    <a:pt x="0" y="912"/>
                  </a:lnTo>
                  <a:lnTo>
                    <a:pt x="0" y="0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00FFCC"/>
            </a:solidFill>
            <a:ln w="19050" cmpd="sng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576" y="672"/>
              <a:ext cx="864" cy="3360"/>
              <a:chOff x="576" y="480"/>
              <a:chExt cx="864" cy="3360"/>
            </a:xfrm>
          </p:grpSpPr>
          <p:sp>
            <p:nvSpPr>
              <p:cNvPr id="27678" name="Freeform 8"/>
              <p:cNvSpPr>
                <a:spLocks/>
              </p:cNvSpPr>
              <p:nvPr/>
            </p:nvSpPr>
            <p:spPr bwMode="auto">
              <a:xfrm>
                <a:off x="576" y="480"/>
                <a:ext cx="864" cy="3360"/>
              </a:xfrm>
              <a:custGeom>
                <a:avLst/>
                <a:gdLst>
                  <a:gd name="T0" fmla="*/ 864 w 864"/>
                  <a:gd name="T1" fmla="*/ 0 h 3360"/>
                  <a:gd name="T2" fmla="*/ 864 w 864"/>
                  <a:gd name="T3" fmla="*/ 144 h 3360"/>
                  <a:gd name="T4" fmla="*/ 816 w 864"/>
                  <a:gd name="T5" fmla="*/ 240 h 3360"/>
                  <a:gd name="T6" fmla="*/ 768 w 864"/>
                  <a:gd name="T7" fmla="*/ 336 h 3360"/>
                  <a:gd name="T8" fmla="*/ 624 w 864"/>
                  <a:gd name="T9" fmla="*/ 528 h 3360"/>
                  <a:gd name="T10" fmla="*/ 576 w 864"/>
                  <a:gd name="T11" fmla="*/ 768 h 3360"/>
                  <a:gd name="T12" fmla="*/ 528 w 864"/>
                  <a:gd name="T13" fmla="*/ 960 h 3360"/>
                  <a:gd name="T14" fmla="*/ 480 w 864"/>
                  <a:gd name="T15" fmla="*/ 1152 h 3360"/>
                  <a:gd name="T16" fmla="*/ 480 w 864"/>
                  <a:gd name="T17" fmla="*/ 1392 h 3360"/>
                  <a:gd name="T18" fmla="*/ 528 w 864"/>
                  <a:gd name="T19" fmla="*/ 1536 h 3360"/>
                  <a:gd name="T20" fmla="*/ 480 w 864"/>
                  <a:gd name="T21" fmla="*/ 1632 h 3360"/>
                  <a:gd name="T22" fmla="*/ 384 w 864"/>
                  <a:gd name="T23" fmla="*/ 1680 h 3360"/>
                  <a:gd name="T24" fmla="*/ 336 w 864"/>
                  <a:gd name="T25" fmla="*/ 1776 h 3360"/>
                  <a:gd name="T26" fmla="*/ 288 w 864"/>
                  <a:gd name="T27" fmla="*/ 1968 h 3360"/>
                  <a:gd name="T28" fmla="*/ 336 w 864"/>
                  <a:gd name="T29" fmla="*/ 2112 h 3360"/>
                  <a:gd name="T30" fmla="*/ 384 w 864"/>
                  <a:gd name="T31" fmla="*/ 2304 h 3360"/>
                  <a:gd name="T32" fmla="*/ 480 w 864"/>
                  <a:gd name="T33" fmla="*/ 2448 h 3360"/>
                  <a:gd name="T34" fmla="*/ 528 w 864"/>
                  <a:gd name="T35" fmla="*/ 2592 h 3360"/>
                  <a:gd name="T36" fmla="*/ 528 w 864"/>
                  <a:gd name="T37" fmla="*/ 2784 h 3360"/>
                  <a:gd name="T38" fmla="*/ 480 w 864"/>
                  <a:gd name="T39" fmla="*/ 2976 h 3360"/>
                  <a:gd name="T40" fmla="*/ 432 w 864"/>
                  <a:gd name="T41" fmla="*/ 3168 h 3360"/>
                  <a:gd name="T42" fmla="*/ 432 w 864"/>
                  <a:gd name="T43" fmla="*/ 3312 h 3360"/>
                  <a:gd name="T44" fmla="*/ 432 w 864"/>
                  <a:gd name="T45" fmla="*/ 3360 h 3360"/>
                  <a:gd name="T46" fmla="*/ 0 w 864"/>
                  <a:gd name="T47" fmla="*/ 3360 h 3360"/>
                  <a:gd name="T48" fmla="*/ 0 w 864"/>
                  <a:gd name="T49" fmla="*/ 0 h 3360"/>
                  <a:gd name="T50" fmla="*/ 864 w 864"/>
                  <a:gd name="T51" fmla="*/ 0 h 336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64"/>
                  <a:gd name="T79" fmla="*/ 0 h 3360"/>
                  <a:gd name="T80" fmla="*/ 864 w 864"/>
                  <a:gd name="T81" fmla="*/ 3360 h 336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64" h="3360">
                    <a:moveTo>
                      <a:pt x="864" y="0"/>
                    </a:moveTo>
                    <a:lnTo>
                      <a:pt x="864" y="144"/>
                    </a:lnTo>
                    <a:lnTo>
                      <a:pt x="816" y="240"/>
                    </a:lnTo>
                    <a:lnTo>
                      <a:pt x="768" y="336"/>
                    </a:lnTo>
                    <a:lnTo>
                      <a:pt x="624" y="528"/>
                    </a:lnTo>
                    <a:lnTo>
                      <a:pt x="576" y="768"/>
                    </a:lnTo>
                    <a:lnTo>
                      <a:pt x="528" y="960"/>
                    </a:lnTo>
                    <a:lnTo>
                      <a:pt x="480" y="1152"/>
                    </a:lnTo>
                    <a:lnTo>
                      <a:pt x="480" y="1392"/>
                    </a:lnTo>
                    <a:lnTo>
                      <a:pt x="528" y="1536"/>
                    </a:lnTo>
                    <a:lnTo>
                      <a:pt x="480" y="1632"/>
                    </a:lnTo>
                    <a:lnTo>
                      <a:pt x="384" y="1680"/>
                    </a:lnTo>
                    <a:lnTo>
                      <a:pt x="336" y="1776"/>
                    </a:lnTo>
                    <a:lnTo>
                      <a:pt x="288" y="1968"/>
                    </a:lnTo>
                    <a:lnTo>
                      <a:pt x="336" y="2112"/>
                    </a:lnTo>
                    <a:lnTo>
                      <a:pt x="384" y="2304"/>
                    </a:lnTo>
                    <a:lnTo>
                      <a:pt x="480" y="2448"/>
                    </a:lnTo>
                    <a:lnTo>
                      <a:pt x="528" y="2592"/>
                    </a:lnTo>
                    <a:lnTo>
                      <a:pt x="528" y="2784"/>
                    </a:lnTo>
                    <a:lnTo>
                      <a:pt x="480" y="2976"/>
                    </a:lnTo>
                    <a:lnTo>
                      <a:pt x="432" y="3168"/>
                    </a:lnTo>
                    <a:lnTo>
                      <a:pt x="432" y="3312"/>
                    </a:lnTo>
                    <a:lnTo>
                      <a:pt x="432" y="3360"/>
                    </a:lnTo>
                    <a:lnTo>
                      <a:pt x="0" y="3360"/>
                    </a:lnTo>
                    <a:lnTo>
                      <a:pt x="0" y="0"/>
                    </a:lnTo>
                    <a:lnTo>
                      <a:pt x="864" y="0"/>
                    </a:lnTo>
                    <a:close/>
                  </a:path>
                </a:pathLst>
              </a:custGeom>
              <a:solidFill>
                <a:srgbClr val="FFFF66"/>
              </a:solidFill>
              <a:ln w="19050" cmpd="sng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  <p:sp>
            <p:nvSpPr>
              <p:cNvPr id="27679" name="Freeform 9"/>
              <p:cNvSpPr>
                <a:spLocks/>
              </p:cNvSpPr>
              <p:nvPr/>
            </p:nvSpPr>
            <p:spPr bwMode="auto">
              <a:xfrm>
                <a:off x="864" y="2304"/>
                <a:ext cx="144" cy="144"/>
              </a:xfrm>
              <a:custGeom>
                <a:avLst/>
                <a:gdLst>
                  <a:gd name="T0" fmla="*/ 0 w 144"/>
                  <a:gd name="T1" fmla="*/ 48 h 144"/>
                  <a:gd name="T2" fmla="*/ 96 w 144"/>
                  <a:gd name="T3" fmla="*/ 48 h 144"/>
                  <a:gd name="T4" fmla="*/ 96 w 144"/>
                  <a:gd name="T5" fmla="*/ 0 h 144"/>
                  <a:gd name="T6" fmla="*/ 144 w 144"/>
                  <a:gd name="T7" fmla="*/ 0 h 144"/>
                  <a:gd name="T8" fmla="*/ 144 w 144"/>
                  <a:gd name="T9" fmla="*/ 144 h 144"/>
                  <a:gd name="T10" fmla="*/ 96 w 144"/>
                  <a:gd name="T11" fmla="*/ 144 h 144"/>
                  <a:gd name="T12" fmla="*/ 96 w 144"/>
                  <a:gd name="T13" fmla="*/ 96 h 144"/>
                  <a:gd name="T14" fmla="*/ 0 w 144"/>
                  <a:gd name="T15" fmla="*/ 96 h 144"/>
                  <a:gd name="T16" fmla="*/ 0 w 144"/>
                  <a:gd name="T17" fmla="*/ 48 h 1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4"/>
                  <a:gd name="T28" fmla="*/ 0 h 144"/>
                  <a:gd name="T29" fmla="*/ 144 w 144"/>
                  <a:gd name="T30" fmla="*/ 144 h 1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4" h="144">
                    <a:moveTo>
                      <a:pt x="0" y="48"/>
                    </a:moveTo>
                    <a:lnTo>
                      <a:pt x="96" y="48"/>
                    </a:lnTo>
                    <a:lnTo>
                      <a:pt x="96" y="0"/>
                    </a:lnTo>
                    <a:lnTo>
                      <a:pt x="144" y="0"/>
                    </a:lnTo>
                    <a:lnTo>
                      <a:pt x="144" y="144"/>
                    </a:lnTo>
                    <a:lnTo>
                      <a:pt x="96" y="144"/>
                    </a:lnTo>
                    <a:lnTo>
                      <a:pt x="96" y="96"/>
                    </a:lnTo>
                    <a:lnTo>
                      <a:pt x="0" y="96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FFF66"/>
              </a:solidFill>
              <a:ln w="19050" cmpd="sng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h-TH"/>
              </a:p>
            </p:txBody>
          </p:sp>
        </p:grpSp>
        <p:sp>
          <p:nvSpPr>
            <p:cNvPr id="27657" name="Freeform 10"/>
            <p:cNvSpPr>
              <a:spLocks/>
            </p:cNvSpPr>
            <p:nvPr/>
          </p:nvSpPr>
          <p:spPr bwMode="auto">
            <a:xfrm>
              <a:off x="791" y="1323"/>
              <a:ext cx="100" cy="213"/>
            </a:xfrm>
            <a:custGeom>
              <a:avLst/>
              <a:gdLst>
                <a:gd name="T0" fmla="*/ 15 w 100"/>
                <a:gd name="T1" fmla="*/ 180 h 213"/>
                <a:gd name="T2" fmla="*/ 66 w 100"/>
                <a:gd name="T3" fmla="*/ 0 h 213"/>
                <a:gd name="T4" fmla="*/ 100 w 100"/>
                <a:gd name="T5" fmla="*/ 69 h 213"/>
                <a:gd name="T6" fmla="*/ 66 w 100"/>
                <a:gd name="T7" fmla="*/ 180 h 213"/>
                <a:gd name="T8" fmla="*/ 23 w 100"/>
                <a:gd name="T9" fmla="*/ 206 h 213"/>
                <a:gd name="T10" fmla="*/ 15 w 100"/>
                <a:gd name="T11" fmla="*/ 18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"/>
                <a:gd name="T19" fmla="*/ 0 h 213"/>
                <a:gd name="T20" fmla="*/ 100 w 100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" h="213">
                  <a:moveTo>
                    <a:pt x="15" y="180"/>
                  </a:moveTo>
                  <a:cubicBezTo>
                    <a:pt x="0" y="82"/>
                    <a:pt x="3" y="67"/>
                    <a:pt x="66" y="0"/>
                  </a:cubicBezTo>
                  <a:cubicBezTo>
                    <a:pt x="87" y="22"/>
                    <a:pt x="91" y="41"/>
                    <a:pt x="100" y="69"/>
                  </a:cubicBezTo>
                  <a:cubicBezTo>
                    <a:pt x="90" y="103"/>
                    <a:pt x="84" y="150"/>
                    <a:pt x="66" y="180"/>
                  </a:cubicBezTo>
                  <a:cubicBezTo>
                    <a:pt x="61" y="188"/>
                    <a:pt x="37" y="213"/>
                    <a:pt x="23" y="206"/>
                  </a:cubicBezTo>
                  <a:cubicBezTo>
                    <a:pt x="15" y="202"/>
                    <a:pt x="18" y="189"/>
                    <a:pt x="15" y="180"/>
                  </a:cubicBezTo>
                  <a:close/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58" name="Freeform 11"/>
            <p:cNvSpPr>
              <a:spLocks/>
            </p:cNvSpPr>
            <p:nvPr/>
          </p:nvSpPr>
          <p:spPr bwMode="auto">
            <a:xfrm>
              <a:off x="735" y="1255"/>
              <a:ext cx="208" cy="403"/>
            </a:xfrm>
            <a:custGeom>
              <a:avLst/>
              <a:gdLst>
                <a:gd name="T0" fmla="*/ 182 w 208"/>
                <a:gd name="T1" fmla="*/ 231 h 403"/>
                <a:gd name="T2" fmla="*/ 148 w 208"/>
                <a:gd name="T3" fmla="*/ 308 h 403"/>
                <a:gd name="T4" fmla="*/ 131 w 208"/>
                <a:gd name="T5" fmla="*/ 377 h 403"/>
                <a:gd name="T6" fmla="*/ 79 w 208"/>
                <a:gd name="T7" fmla="*/ 403 h 403"/>
                <a:gd name="T8" fmla="*/ 19 w 208"/>
                <a:gd name="T9" fmla="*/ 326 h 403"/>
                <a:gd name="T10" fmla="*/ 19 w 208"/>
                <a:gd name="T11" fmla="*/ 146 h 403"/>
                <a:gd name="T12" fmla="*/ 88 w 208"/>
                <a:gd name="T13" fmla="*/ 68 h 403"/>
                <a:gd name="T14" fmla="*/ 131 w 208"/>
                <a:gd name="T15" fmla="*/ 0 h 403"/>
                <a:gd name="T16" fmla="*/ 208 w 208"/>
                <a:gd name="T17" fmla="*/ 68 h 403"/>
                <a:gd name="T18" fmla="*/ 199 w 208"/>
                <a:gd name="T19" fmla="*/ 214 h 403"/>
                <a:gd name="T20" fmla="*/ 182 w 208"/>
                <a:gd name="T21" fmla="*/ 231 h 40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8"/>
                <a:gd name="T34" fmla="*/ 0 h 403"/>
                <a:gd name="T35" fmla="*/ 208 w 208"/>
                <a:gd name="T36" fmla="*/ 403 h 40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8" h="403">
                  <a:moveTo>
                    <a:pt x="182" y="231"/>
                  </a:moveTo>
                  <a:cubicBezTo>
                    <a:pt x="162" y="262"/>
                    <a:pt x="157" y="264"/>
                    <a:pt x="148" y="308"/>
                  </a:cubicBezTo>
                  <a:cubicBezTo>
                    <a:pt x="143" y="331"/>
                    <a:pt x="146" y="358"/>
                    <a:pt x="131" y="377"/>
                  </a:cubicBezTo>
                  <a:cubicBezTo>
                    <a:pt x="120" y="391"/>
                    <a:pt x="95" y="397"/>
                    <a:pt x="79" y="403"/>
                  </a:cubicBezTo>
                  <a:cubicBezTo>
                    <a:pt x="36" y="387"/>
                    <a:pt x="34" y="367"/>
                    <a:pt x="19" y="326"/>
                  </a:cubicBezTo>
                  <a:cubicBezTo>
                    <a:pt x="18" y="308"/>
                    <a:pt x="0" y="192"/>
                    <a:pt x="19" y="146"/>
                  </a:cubicBezTo>
                  <a:cubicBezTo>
                    <a:pt x="25" y="131"/>
                    <a:pt x="75" y="82"/>
                    <a:pt x="88" y="68"/>
                  </a:cubicBezTo>
                  <a:cubicBezTo>
                    <a:pt x="108" y="7"/>
                    <a:pt x="90" y="27"/>
                    <a:pt x="131" y="0"/>
                  </a:cubicBezTo>
                  <a:cubicBezTo>
                    <a:pt x="200" y="11"/>
                    <a:pt x="186" y="7"/>
                    <a:pt x="208" y="68"/>
                  </a:cubicBezTo>
                  <a:cubicBezTo>
                    <a:pt x="205" y="117"/>
                    <a:pt x="204" y="165"/>
                    <a:pt x="199" y="214"/>
                  </a:cubicBezTo>
                  <a:cubicBezTo>
                    <a:pt x="195" y="250"/>
                    <a:pt x="195" y="244"/>
                    <a:pt x="182" y="231"/>
                  </a:cubicBezTo>
                  <a:close/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59" name="Freeform 12"/>
            <p:cNvSpPr>
              <a:spLocks/>
            </p:cNvSpPr>
            <p:nvPr/>
          </p:nvSpPr>
          <p:spPr bwMode="auto">
            <a:xfrm>
              <a:off x="679" y="1178"/>
              <a:ext cx="337" cy="737"/>
            </a:xfrm>
            <a:custGeom>
              <a:avLst/>
              <a:gdLst>
                <a:gd name="T0" fmla="*/ 238 w 337"/>
                <a:gd name="T1" fmla="*/ 34 h 737"/>
                <a:gd name="T2" fmla="*/ 307 w 337"/>
                <a:gd name="T3" fmla="*/ 103 h 737"/>
                <a:gd name="T4" fmla="*/ 332 w 337"/>
                <a:gd name="T5" fmla="*/ 163 h 737"/>
                <a:gd name="T6" fmla="*/ 272 w 337"/>
                <a:gd name="T7" fmla="*/ 420 h 737"/>
                <a:gd name="T8" fmla="*/ 221 w 337"/>
                <a:gd name="T9" fmla="*/ 488 h 737"/>
                <a:gd name="T10" fmla="*/ 178 w 337"/>
                <a:gd name="T11" fmla="*/ 625 h 737"/>
                <a:gd name="T12" fmla="*/ 144 w 337"/>
                <a:gd name="T13" fmla="*/ 737 h 737"/>
                <a:gd name="T14" fmla="*/ 92 w 337"/>
                <a:gd name="T15" fmla="*/ 660 h 737"/>
                <a:gd name="T16" fmla="*/ 50 w 337"/>
                <a:gd name="T17" fmla="*/ 505 h 737"/>
                <a:gd name="T18" fmla="*/ 15 w 337"/>
                <a:gd name="T19" fmla="*/ 428 h 737"/>
                <a:gd name="T20" fmla="*/ 32 w 337"/>
                <a:gd name="T21" fmla="*/ 188 h 737"/>
                <a:gd name="T22" fmla="*/ 101 w 337"/>
                <a:gd name="T23" fmla="*/ 120 h 737"/>
                <a:gd name="T24" fmla="*/ 127 w 337"/>
                <a:gd name="T25" fmla="*/ 103 h 737"/>
                <a:gd name="T26" fmla="*/ 161 w 337"/>
                <a:gd name="T27" fmla="*/ 51 h 737"/>
                <a:gd name="T28" fmla="*/ 178 w 337"/>
                <a:gd name="T29" fmla="*/ 0 h 737"/>
                <a:gd name="T30" fmla="*/ 247 w 337"/>
                <a:gd name="T31" fmla="*/ 51 h 737"/>
                <a:gd name="T32" fmla="*/ 238 w 337"/>
                <a:gd name="T33" fmla="*/ 34 h 73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7"/>
                <a:gd name="T52" fmla="*/ 0 h 737"/>
                <a:gd name="T53" fmla="*/ 337 w 337"/>
                <a:gd name="T54" fmla="*/ 737 h 73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7" h="737">
                  <a:moveTo>
                    <a:pt x="238" y="34"/>
                  </a:moveTo>
                  <a:cubicBezTo>
                    <a:pt x="268" y="54"/>
                    <a:pt x="287" y="73"/>
                    <a:pt x="307" y="103"/>
                  </a:cubicBezTo>
                  <a:cubicBezTo>
                    <a:pt x="314" y="124"/>
                    <a:pt x="330" y="141"/>
                    <a:pt x="332" y="163"/>
                  </a:cubicBezTo>
                  <a:cubicBezTo>
                    <a:pt x="337" y="225"/>
                    <a:pt x="300" y="356"/>
                    <a:pt x="272" y="420"/>
                  </a:cubicBezTo>
                  <a:cubicBezTo>
                    <a:pt x="260" y="447"/>
                    <a:pt x="234" y="462"/>
                    <a:pt x="221" y="488"/>
                  </a:cubicBezTo>
                  <a:cubicBezTo>
                    <a:pt x="200" y="530"/>
                    <a:pt x="194" y="581"/>
                    <a:pt x="178" y="625"/>
                  </a:cubicBezTo>
                  <a:cubicBezTo>
                    <a:pt x="171" y="675"/>
                    <a:pt x="170" y="697"/>
                    <a:pt x="144" y="737"/>
                  </a:cubicBezTo>
                  <a:cubicBezTo>
                    <a:pt x="104" y="723"/>
                    <a:pt x="102" y="699"/>
                    <a:pt x="92" y="660"/>
                  </a:cubicBezTo>
                  <a:cubicBezTo>
                    <a:pt x="85" y="566"/>
                    <a:pt x="100" y="558"/>
                    <a:pt x="50" y="505"/>
                  </a:cubicBezTo>
                  <a:cubicBezTo>
                    <a:pt x="40" y="477"/>
                    <a:pt x="25" y="456"/>
                    <a:pt x="15" y="428"/>
                  </a:cubicBezTo>
                  <a:cubicBezTo>
                    <a:pt x="3" y="349"/>
                    <a:pt x="0" y="263"/>
                    <a:pt x="32" y="188"/>
                  </a:cubicBezTo>
                  <a:cubicBezTo>
                    <a:pt x="52" y="141"/>
                    <a:pt x="51" y="153"/>
                    <a:pt x="101" y="120"/>
                  </a:cubicBezTo>
                  <a:cubicBezTo>
                    <a:pt x="110" y="114"/>
                    <a:pt x="127" y="103"/>
                    <a:pt x="127" y="103"/>
                  </a:cubicBezTo>
                  <a:cubicBezTo>
                    <a:pt x="138" y="86"/>
                    <a:pt x="150" y="68"/>
                    <a:pt x="161" y="51"/>
                  </a:cubicBezTo>
                  <a:cubicBezTo>
                    <a:pt x="171" y="36"/>
                    <a:pt x="178" y="0"/>
                    <a:pt x="178" y="0"/>
                  </a:cubicBezTo>
                  <a:cubicBezTo>
                    <a:pt x="231" y="13"/>
                    <a:pt x="214" y="14"/>
                    <a:pt x="247" y="51"/>
                  </a:cubicBezTo>
                  <a:cubicBezTo>
                    <a:pt x="251" y="56"/>
                    <a:pt x="241" y="40"/>
                    <a:pt x="238" y="34"/>
                  </a:cubicBezTo>
                  <a:close/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60" name="Freeform 13"/>
            <p:cNvSpPr>
              <a:spLocks/>
            </p:cNvSpPr>
            <p:nvPr/>
          </p:nvSpPr>
          <p:spPr bwMode="auto">
            <a:xfrm>
              <a:off x="3216" y="681"/>
              <a:ext cx="950" cy="3368"/>
            </a:xfrm>
            <a:custGeom>
              <a:avLst/>
              <a:gdLst>
                <a:gd name="T0" fmla="*/ 950 w 950"/>
                <a:gd name="T1" fmla="*/ 0 h 3368"/>
                <a:gd name="T2" fmla="*/ 778 w 950"/>
                <a:gd name="T3" fmla="*/ 317 h 3368"/>
                <a:gd name="T4" fmla="*/ 744 w 950"/>
                <a:gd name="T5" fmla="*/ 377 h 3368"/>
                <a:gd name="T6" fmla="*/ 684 w 950"/>
                <a:gd name="T7" fmla="*/ 437 h 3368"/>
                <a:gd name="T8" fmla="*/ 624 w 950"/>
                <a:gd name="T9" fmla="*/ 522 h 3368"/>
                <a:gd name="T10" fmla="*/ 410 w 950"/>
                <a:gd name="T11" fmla="*/ 968 h 3368"/>
                <a:gd name="T12" fmla="*/ 333 w 950"/>
                <a:gd name="T13" fmla="*/ 1722 h 3368"/>
                <a:gd name="T14" fmla="*/ 298 w 950"/>
                <a:gd name="T15" fmla="*/ 2520 h 3368"/>
                <a:gd name="T16" fmla="*/ 230 w 950"/>
                <a:gd name="T17" fmla="*/ 2751 h 3368"/>
                <a:gd name="T18" fmla="*/ 187 w 950"/>
                <a:gd name="T19" fmla="*/ 2940 h 3368"/>
                <a:gd name="T20" fmla="*/ 153 w 950"/>
                <a:gd name="T21" fmla="*/ 3008 h 3368"/>
                <a:gd name="T22" fmla="*/ 110 w 950"/>
                <a:gd name="T23" fmla="*/ 3120 h 3368"/>
                <a:gd name="T24" fmla="*/ 93 w 950"/>
                <a:gd name="T25" fmla="*/ 3171 h 3368"/>
                <a:gd name="T26" fmla="*/ 75 w 950"/>
                <a:gd name="T27" fmla="*/ 3188 h 3368"/>
                <a:gd name="T28" fmla="*/ 67 w 950"/>
                <a:gd name="T29" fmla="*/ 3222 h 3368"/>
                <a:gd name="T30" fmla="*/ 33 w 950"/>
                <a:gd name="T31" fmla="*/ 3308 h 3368"/>
                <a:gd name="T32" fmla="*/ 24 w 950"/>
                <a:gd name="T33" fmla="*/ 3368 h 33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50"/>
                <a:gd name="T52" fmla="*/ 0 h 3368"/>
                <a:gd name="T53" fmla="*/ 950 w 950"/>
                <a:gd name="T54" fmla="*/ 3368 h 33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50" h="3368">
                  <a:moveTo>
                    <a:pt x="950" y="0"/>
                  </a:moveTo>
                  <a:cubicBezTo>
                    <a:pt x="922" y="130"/>
                    <a:pt x="852" y="214"/>
                    <a:pt x="778" y="317"/>
                  </a:cubicBezTo>
                  <a:cubicBezTo>
                    <a:pt x="753" y="352"/>
                    <a:pt x="771" y="347"/>
                    <a:pt x="744" y="377"/>
                  </a:cubicBezTo>
                  <a:cubicBezTo>
                    <a:pt x="725" y="398"/>
                    <a:pt x="704" y="417"/>
                    <a:pt x="684" y="437"/>
                  </a:cubicBezTo>
                  <a:cubicBezTo>
                    <a:pt x="659" y="462"/>
                    <a:pt x="645" y="494"/>
                    <a:pt x="624" y="522"/>
                  </a:cubicBezTo>
                  <a:cubicBezTo>
                    <a:pt x="570" y="677"/>
                    <a:pt x="450" y="807"/>
                    <a:pt x="410" y="968"/>
                  </a:cubicBezTo>
                  <a:cubicBezTo>
                    <a:pt x="349" y="1214"/>
                    <a:pt x="366" y="1473"/>
                    <a:pt x="333" y="1722"/>
                  </a:cubicBezTo>
                  <a:cubicBezTo>
                    <a:pt x="343" y="1978"/>
                    <a:pt x="384" y="2272"/>
                    <a:pt x="298" y="2520"/>
                  </a:cubicBezTo>
                  <a:cubicBezTo>
                    <a:pt x="285" y="2601"/>
                    <a:pt x="260" y="2675"/>
                    <a:pt x="230" y="2751"/>
                  </a:cubicBezTo>
                  <a:cubicBezTo>
                    <a:pt x="219" y="2812"/>
                    <a:pt x="209" y="2882"/>
                    <a:pt x="187" y="2940"/>
                  </a:cubicBezTo>
                  <a:cubicBezTo>
                    <a:pt x="178" y="2964"/>
                    <a:pt x="153" y="3008"/>
                    <a:pt x="153" y="3008"/>
                  </a:cubicBezTo>
                  <a:cubicBezTo>
                    <a:pt x="145" y="3052"/>
                    <a:pt x="141" y="3087"/>
                    <a:pt x="110" y="3120"/>
                  </a:cubicBezTo>
                  <a:cubicBezTo>
                    <a:pt x="104" y="3137"/>
                    <a:pt x="101" y="3155"/>
                    <a:pt x="93" y="3171"/>
                  </a:cubicBezTo>
                  <a:cubicBezTo>
                    <a:pt x="89" y="3178"/>
                    <a:pt x="79" y="3181"/>
                    <a:pt x="75" y="3188"/>
                  </a:cubicBezTo>
                  <a:cubicBezTo>
                    <a:pt x="70" y="3198"/>
                    <a:pt x="71" y="3211"/>
                    <a:pt x="67" y="3222"/>
                  </a:cubicBezTo>
                  <a:cubicBezTo>
                    <a:pt x="56" y="3251"/>
                    <a:pt x="43" y="3278"/>
                    <a:pt x="33" y="3308"/>
                  </a:cubicBezTo>
                  <a:cubicBezTo>
                    <a:pt x="29" y="3321"/>
                    <a:pt x="0" y="3368"/>
                    <a:pt x="24" y="3368"/>
                  </a:cubicBezTo>
                </a:path>
              </a:pathLst>
            </a:custGeom>
            <a:noFill/>
            <a:ln w="19050" cmpd="sng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61" name="Rectangle 14"/>
            <p:cNvSpPr>
              <a:spLocks noChangeArrowheads="1"/>
            </p:cNvSpPr>
            <p:nvPr/>
          </p:nvSpPr>
          <p:spPr bwMode="auto">
            <a:xfrm>
              <a:off x="576" y="1344"/>
              <a:ext cx="3168" cy="2352"/>
            </a:xfrm>
            <a:prstGeom prst="rect">
              <a:avLst/>
            </a:prstGeom>
            <a:noFill/>
            <a:ln w="28575">
              <a:solidFill>
                <a:srgbClr val="3333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62" name="Rectangle 15"/>
            <p:cNvSpPr>
              <a:spLocks noChangeArrowheads="1"/>
            </p:cNvSpPr>
            <p:nvPr/>
          </p:nvSpPr>
          <p:spPr bwMode="auto">
            <a:xfrm>
              <a:off x="672" y="1824"/>
              <a:ext cx="1824" cy="1440"/>
            </a:xfrm>
            <a:prstGeom prst="rect">
              <a:avLst/>
            </a:prstGeom>
            <a:noFill/>
            <a:ln w="28575">
              <a:solidFill>
                <a:srgbClr val="3333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63" name="Rectangle 16"/>
            <p:cNvSpPr>
              <a:spLocks noChangeArrowheads="1"/>
            </p:cNvSpPr>
            <p:nvPr/>
          </p:nvSpPr>
          <p:spPr bwMode="auto">
            <a:xfrm>
              <a:off x="768" y="2256"/>
              <a:ext cx="485" cy="624"/>
            </a:xfrm>
            <a:prstGeom prst="rect">
              <a:avLst/>
            </a:prstGeom>
            <a:noFill/>
            <a:ln w="28575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64" name="AutoShape 17"/>
            <p:cNvSpPr>
              <a:spLocks noChangeArrowheads="1"/>
            </p:cNvSpPr>
            <p:nvPr/>
          </p:nvSpPr>
          <p:spPr bwMode="auto">
            <a:xfrm>
              <a:off x="3744" y="2496"/>
              <a:ext cx="1488" cy="192"/>
            </a:xfrm>
            <a:prstGeom prst="leftArrow">
              <a:avLst>
                <a:gd name="adj1" fmla="val 50000"/>
                <a:gd name="adj2" fmla="val 1937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65" name="AutoShape 18"/>
            <p:cNvSpPr>
              <a:spLocks noChangeArrowheads="1"/>
            </p:cNvSpPr>
            <p:nvPr/>
          </p:nvSpPr>
          <p:spPr bwMode="auto">
            <a:xfrm>
              <a:off x="2496" y="2496"/>
              <a:ext cx="1248" cy="192"/>
            </a:xfrm>
            <a:prstGeom prst="leftArrow">
              <a:avLst>
                <a:gd name="adj1" fmla="val 50000"/>
                <a:gd name="adj2" fmla="val 16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66" name="AutoShape 19"/>
            <p:cNvSpPr>
              <a:spLocks noChangeArrowheads="1"/>
            </p:cNvSpPr>
            <p:nvPr/>
          </p:nvSpPr>
          <p:spPr bwMode="auto">
            <a:xfrm>
              <a:off x="1248" y="2496"/>
              <a:ext cx="1248" cy="192"/>
            </a:xfrm>
            <a:prstGeom prst="leftArrow">
              <a:avLst>
                <a:gd name="adj1" fmla="val 50000"/>
                <a:gd name="adj2" fmla="val 16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67" name="Text Box 20"/>
            <p:cNvSpPr txBox="1">
              <a:spLocks noChangeArrowheads="1"/>
            </p:cNvSpPr>
            <p:nvPr/>
          </p:nvSpPr>
          <p:spPr bwMode="auto">
            <a:xfrm>
              <a:off x="2536" y="1998"/>
              <a:ext cx="1280" cy="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24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แผนที่ชายฝั่งทั่วไป</a:t>
              </a:r>
            </a:p>
            <a:p>
              <a:pPr eaLnBrk="0" hangingPunct="0">
                <a:lnSpc>
                  <a:spcPct val="50000"/>
                </a:lnSpc>
              </a:pPr>
              <a:r>
                <a:rPr lang="en-US" sz="24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(General Chart)</a:t>
              </a:r>
              <a:endParaRPr lang="th-TH" sz="2400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668" name="Text Box 21"/>
            <p:cNvSpPr txBox="1">
              <a:spLocks noChangeArrowheads="1"/>
            </p:cNvSpPr>
            <p:nvPr/>
          </p:nvSpPr>
          <p:spPr bwMode="auto">
            <a:xfrm>
              <a:off x="1218" y="2832"/>
              <a:ext cx="1299" cy="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th-TH" sz="2000" b="1" dirty="0">
                  <a:solidFill>
                    <a:srgbClr val="FF3399"/>
                  </a:solidFill>
                  <a:latin typeface="Angsana New" pitchFamily="18" charset="-34"/>
                </a:rPr>
                <a:t>แผนที่เดินเรือใกล้ฝั่ง</a:t>
              </a:r>
            </a:p>
            <a:p>
              <a:pPr algn="ctr" eaLnBrk="0" hangingPunct="0">
                <a:lnSpc>
                  <a:spcPct val="50000"/>
                </a:lnSpc>
              </a:pPr>
              <a:r>
                <a:rPr lang="en-US" sz="2000" b="1" dirty="0">
                  <a:solidFill>
                    <a:srgbClr val="FF3399"/>
                  </a:solidFill>
                  <a:latin typeface="Angsana New" pitchFamily="18" charset="-34"/>
                </a:rPr>
                <a:t>(Coastal Chart)</a:t>
              </a:r>
              <a:endParaRPr lang="th-TH" sz="2000" dirty="0">
                <a:latin typeface="Angsana New" pitchFamily="18" charset="-34"/>
              </a:endParaRPr>
            </a:p>
          </p:txBody>
        </p:sp>
        <p:sp>
          <p:nvSpPr>
            <p:cNvPr id="27669" name="Text Box 22"/>
            <p:cNvSpPr txBox="1">
              <a:spLocks noChangeArrowheads="1"/>
            </p:cNvSpPr>
            <p:nvPr/>
          </p:nvSpPr>
          <p:spPr bwMode="auto">
            <a:xfrm>
              <a:off x="1248" y="1806"/>
              <a:ext cx="118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2000" b="1" dirty="0">
                  <a:solidFill>
                    <a:srgbClr val="FF3399"/>
                  </a:solidFill>
                  <a:latin typeface="TH SarabunPSK" pitchFamily="34" charset="-34"/>
                  <a:cs typeface="TH SarabunPSK" pitchFamily="34" charset="-34"/>
                </a:rPr>
                <a:t>แผนที่เข้าสู่ท่าเรือ</a:t>
              </a:r>
            </a:p>
            <a:p>
              <a:pPr eaLnBrk="0" hangingPunct="0">
                <a:lnSpc>
                  <a:spcPct val="60000"/>
                </a:lnSpc>
              </a:pPr>
              <a:r>
                <a:rPr lang="en-US" sz="2000" b="1" dirty="0">
                  <a:solidFill>
                    <a:srgbClr val="FF3399"/>
                  </a:solidFill>
                  <a:latin typeface="TH SarabunPSK" pitchFamily="34" charset="-34"/>
                  <a:cs typeface="TH SarabunPSK" pitchFamily="34" charset="-34"/>
                </a:rPr>
                <a:t>(Approach Chart)</a:t>
              </a:r>
              <a:endParaRPr lang="th-TH" sz="2000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670" name="Text Box 23"/>
            <p:cNvSpPr txBox="1">
              <a:spLocks noChangeArrowheads="1"/>
            </p:cNvSpPr>
            <p:nvPr/>
          </p:nvSpPr>
          <p:spPr bwMode="auto">
            <a:xfrm>
              <a:off x="-823" y="2224"/>
              <a:ext cx="1274" cy="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th-TH" sz="24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แผนที่ท่าเรือ</a:t>
              </a:r>
            </a:p>
            <a:p>
              <a:pPr algn="ctr" eaLnBrk="0" hangingPunct="0">
                <a:lnSpc>
                  <a:spcPct val="50000"/>
                </a:lnSpc>
              </a:pPr>
              <a:r>
                <a:rPr lang="th-TH" sz="24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(</a:t>
              </a:r>
              <a:r>
                <a:rPr lang="th-TH" sz="2400" b="1" dirty="0" err="1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Harbour</a:t>
              </a:r>
              <a:r>
                <a:rPr lang="th-TH" sz="24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th-TH" sz="2400" b="1" dirty="0" err="1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Chart</a:t>
              </a:r>
              <a:r>
                <a:rPr lang="th-TH" sz="24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)</a:t>
              </a:r>
              <a:endParaRPr lang="th-TH" sz="24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671" name="Text Box 24"/>
            <p:cNvSpPr txBox="1">
              <a:spLocks noChangeArrowheads="1"/>
            </p:cNvSpPr>
            <p:nvPr/>
          </p:nvSpPr>
          <p:spPr bwMode="auto">
            <a:xfrm>
              <a:off x="4080" y="1998"/>
              <a:ext cx="1145" cy="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24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แผนที่ทะเลลึก</a:t>
              </a:r>
            </a:p>
            <a:p>
              <a:pPr eaLnBrk="0" hangingPunct="0">
                <a:lnSpc>
                  <a:spcPct val="60000"/>
                </a:lnSpc>
              </a:pPr>
              <a:r>
                <a:rPr lang="th-TH" sz="24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(</a:t>
              </a:r>
              <a:r>
                <a:rPr lang="th-TH" sz="2400" b="1" dirty="0" err="1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Sailing</a:t>
              </a:r>
              <a:r>
                <a:rPr lang="th-TH" sz="24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th-TH" sz="2400" b="1" dirty="0" err="1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Chart</a:t>
              </a:r>
              <a:r>
                <a:rPr lang="th-TH" sz="24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)</a:t>
              </a:r>
              <a:endParaRPr lang="th-TH" sz="24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672" name="Text Box 25"/>
            <p:cNvSpPr txBox="1">
              <a:spLocks noChangeArrowheads="1"/>
            </p:cNvSpPr>
            <p:nvPr/>
          </p:nvSpPr>
          <p:spPr bwMode="auto">
            <a:xfrm>
              <a:off x="3839" y="2767"/>
              <a:ext cx="1424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21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1</a:t>
              </a:r>
              <a:r>
                <a:rPr lang="en-US" sz="21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:600,000 </a:t>
              </a:r>
              <a:r>
                <a:rPr lang="th-TH" sz="21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หรือเล็กกว่า</a:t>
              </a:r>
              <a:endParaRPr lang="th-TH" sz="2100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673" name="Text Box 26"/>
            <p:cNvSpPr txBox="1">
              <a:spLocks noChangeArrowheads="1"/>
            </p:cNvSpPr>
            <p:nvPr/>
          </p:nvSpPr>
          <p:spPr bwMode="auto">
            <a:xfrm>
              <a:off x="2496" y="2767"/>
              <a:ext cx="146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100" b="1" dirty="0">
                  <a:solidFill>
                    <a:srgbClr val="3333FF"/>
                  </a:solidFill>
                  <a:latin typeface="TH SarabunPSK" pitchFamily="34" charset="-34"/>
                  <a:cs typeface="TH SarabunPSK" pitchFamily="34" charset="-34"/>
                </a:rPr>
                <a:t>1:100,000 - 1:600,000</a:t>
              </a:r>
            </a:p>
          </p:txBody>
        </p:sp>
        <p:sp>
          <p:nvSpPr>
            <p:cNvPr id="27674" name="Text Box 27"/>
            <p:cNvSpPr txBox="1">
              <a:spLocks noChangeArrowheads="1"/>
            </p:cNvSpPr>
            <p:nvPr/>
          </p:nvSpPr>
          <p:spPr bwMode="auto">
            <a:xfrm>
              <a:off x="1257" y="2190"/>
              <a:ext cx="1387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100" b="1" dirty="0">
                  <a:solidFill>
                    <a:srgbClr val="FF3399"/>
                  </a:solidFill>
                  <a:latin typeface="TH SarabunPSK" pitchFamily="34" charset="-34"/>
                  <a:cs typeface="TH SarabunPSK" pitchFamily="34" charset="-34"/>
                </a:rPr>
                <a:t>1:25,000 - 1:100,000</a:t>
              </a:r>
              <a:endParaRPr lang="en-US" sz="2100" b="1" dirty="0">
                <a:solidFill>
                  <a:srgbClr val="3333FF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675" name="Text Box 28"/>
            <p:cNvSpPr txBox="1">
              <a:spLocks noChangeArrowheads="1"/>
            </p:cNvSpPr>
            <p:nvPr/>
          </p:nvSpPr>
          <p:spPr bwMode="auto">
            <a:xfrm>
              <a:off x="1248" y="3236"/>
              <a:ext cx="1314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 dirty="0">
                  <a:solidFill>
                    <a:srgbClr val="FF0066"/>
                  </a:solidFill>
                  <a:latin typeface="TH SarabunPSK" pitchFamily="34" charset="-34"/>
                  <a:cs typeface="TH SarabunPSK" pitchFamily="34" charset="-34"/>
                </a:rPr>
                <a:t>1:50,000 - 1:100,000</a:t>
              </a:r>
              <a:endParaRPr lang="en-US" sz="2000" b="1" dirty="0">
                <a:solidFill>
                  <a:srgbClr val="3333FF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676" name="Text Box 29"/>
            <p:cNvSpPr txBox="1">
              <a:spLocks noChangeArrowheads="1"/>
            </p:cNvSpPr>
            <p:nvPr/>
          </p:nvSpPr>
          <p:spPr bwMode="auto">
            <a:xfrm>
              <a:off x="-758" y="2590"/>
              <a:ext cx="1406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1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1:50,000 </a:t>
              </a:r>
              <a:r>
                <a:rPr lang="th-TH" sz="2100" b="1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หรือใหญ่กว่า</a:t>
              </a:r>
              <a:endParaRPr lang="en-US" sz="21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7677" name="Rectangle 30"/>
            <p:cNvSpPr>
              <a:spLocks noChangeArrowheads="1"/>
            </p:cNvSpPr>
            <p:nvPr/>
          </p:nvSpPr>
          <p:spPr bwMode="auto">
            <a:xfrm>
              <a:off x="576" y="672"/>
              <a:ext cx="4656" cy="3360"/>
            </a:xfrm>
            <a:prstGeom prst="rect">
              <a:avLst/>
            </a:prstGeom>
            <a:noFill/>
            <a:ln w="28575">
              <a:solidFill>
                <a:srgbClr val="3333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</p:grpSp>
      <p:sp>
        <p:nvSpPr>
          <p:cNvPr id="173088" name="Text Box 32"/>
          <p:cNvSpPr txBox="1">
            <a:spLocks noChangeArrowheads="1"/>
          </p:cNvSpPr>
          <p:nvPr/>
        </p:nvSpPr>
        <p:spPr bwMode="auto">
          <a:xfrm>
            <a:off x="990601" y="563562"/>
            <a:ext cx="7315199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ความแตกต่างของมาตราส่วนแผนที่เดินเรือ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Text Box 3"/>
          <p:cNvSpPr txBox="1">
            <a:spLocks noChangeArrowheads="1"/>
          </p:cNvSpPr>
          <p:nvPr/>
        </p:nvSpPr>
        <p:spPr bwMode="auto">
          <a:xfrm>
            <a:off x="914400" y="685800"/>
            <a:ext cx="777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การเหลื่อมทับเพื่อการต่อเนื่องของแผนที่เดินเรือ</a:t>
            </a:r>
          </a:p>
        </p:txBody>
      </p:sp>
      <p:pic>
        <p:nvPicPr>
          <p:cNvPr id="4" name="Picture 1028" descr="Index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295400"/>
            <a:ext cx="3972393" cy="5105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1028" descr="Index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24400" y="1752600"/>
            <a:ext cx="3755136" cy="426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758249" y="3962400"/>
            <a:ext cx="794951" cy="381000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-228600" y="1752600"/>
            <a:ext cx="63246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แผนที่เดินเรือแบ่งตามลักษณะการใช้งานได้ 6 ชนิด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1. แผนที่เดินเรือทั่วไป (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General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Nautical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2. แผนที่ลับ (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Secret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3. แผนที่พิเศษ (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Special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4. แผนที่เดินเรือดำน้ำ (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Submarine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 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5. แผนที่ลักษณะพื้นท้องทะเล (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Mine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W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arfare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6. แผนที่ยุทธการ (</a:t>
            </a:r>
            <a:r>
              <a:rPr lang="en-US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Combat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</p:txBody>
      </p:sp>
      <p:sp>
        <p:nvSpPr>
          <p:cNvPr id="180227" name="Rectangle 3"/>
          <p:cNvSpPr>
            <a:spLocks noChangeArrowheads="1"/>
          </p:cNvSpPr>
          <p:nvPr/>
        </p:nvSpPr>
        <p:spPr bwMode="auto">
          <a:xfrm>
            <a:off x="2667000" y="838200"/>
            <a:ext cx="4038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ประเภทของแผนที่เดินเรือ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43600" y="2514600"/>
            <a:ext cx="2708275" cy="2188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8"/>
          <p:cNvSpPr>
            <a:spLocks noChangeArrowheads="1"/>
          </p:cNvSpPr>
          <p:nvPr/>
        </p:nvSpPr>
        <p:spPr bwMode="auto">
          <a:xfrm>
            <a:off x="1000125" y="1087716"/>
            <a:ext cx="3657600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1. แผนที่เดินเรือทั่วไป (</a:t>
            </a:r>
            <a:r>
              <a:rPr lang="th-TH" sz="24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General</a:t>
            </a: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Nautical</a:t>
            </a: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indent="571500" algn="thaiDist">
              <a:tabLst>
                <a:tab pos="571500" algn="l"/>
                <a:tab pos="857250" algn="l"/>
                <a:tab pos="1028700" algn="l"/>
              </a:tabLst>
            </a:pPr>
            <a:r>
              <a:rPr lang="th-TH" sz="24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- แสดงลักษณะภูมิประเทศ ขอบฝั่ง ที่ตื้น หิน สิ่งอันตรายต่างๆ  และเครื่องหมายช่วยการเดินเรือ  เพื่อใช้ในการเดินเรือสำหรับชาวเรือและประชาชนทั่วไป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endParaRPr lang="th-TH" sz="1000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3795" name="Picture 1029" descr="F:\01PAIRAT\งานสอนการสร้างแผนที่เดินเรือ\nca4\NC115R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93270" y="1219200"/>
            <a:ext cx="3674493" cy="510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0470" name="Rectangle 1030"/>
          <p:cNvSpPr>
            <a:spLocks noChangeArrowheads="1"/>
          </p:cNvSpPr>
          <p:nvPr/>
        </p:nvSpPr>
        <p:spPr bwMode="auto">
          <a:xfrm>
            <a:off x="914400" y="558225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ประเภทของแผนที่เดินเรือแบ่งตามลักษณะการใช้งาน</a:t>
            </a:r>
          </a:p>
        </p:txBody>
      </p:sp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3" cstate="screen"/>
          <a:srcRect l="18973" b="30363"/>
          <a:stretch>
            <a:fillRect/>
          </a:stretch>
        </p:blipFill>
        <p:spPr bwMode="auto">
          <a:xfrm>
            <a:off x="1066800" y="3810000"/>
            <a:ext cx="3757612" cy="2571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Index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84438" y="836613"/>
            <a:ext cx="3927475" cy="568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" y="-166688"/>
            <a:ext cx="8305800" cy="1470026"/>
          </a:xfrm>
        </p:spPr>
        <p:txBody>
          <a:bodyPr/>
          <a:lstStyle/>
          <a:p>
            <a:r>
              <a:rPr lang="th-TH" sz="30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ปัจจุบันกรมอุทกศาสตร์ ผลิตแผนที่เดินเรือแล้วเสร็จ จำนวน 80 ระวาง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วัตถุประสงค์การเรียนรู้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248412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ให้นักเรียนสามารถอ่านแปลความหมายจากแผนที่เดินเรือได้</a:t>
            </a:r>
          </a:p>
          <a:p>
            <a:pPr>
              <a:buClrTx/>
            </a:pP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ให้นักเรียนสามารถใช้แผนที่เดินเรือในการนำทางได้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1031" y="4114800"/>
            <a:ext cx="2923169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screen"/>
          <a:srcRect l="16936" r="36832"/>
          <a:stretch>
            <a:fillRect/>
          </a:stretch>
        </p:blipFill>
        <p:spPr bwMode="auto">
          <a:xfrm>
            <a:off x="3078056" y="4114799"/>
            <a:ext cx="3398944" cy="2362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P108045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00800" y="41910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4608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990600" y="1295400"/>
            <a:ext cx="40386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2. แผนที่ลับ (</a:t>
            </a:r>
            <a:r>
              <a:rPr lang="th-TH" sz="24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Secret</a:t>
            </a: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indent="571500" algn="thaiDist">
              <a:tabLst>
                <a:tab pos="571500" algn="l"/>
                <a:tab pos="857250" algn="l"/>
                <a:tab pos="1028700" algn="l"/>
              </a:tabLst>
            </a:pPr>
            <a:r>
              <a:rPr lang="th-TH" sz="24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r>
              <a:rPr lang="th-TH" sz="24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- แสดงลักษณะภูมิประเทศต่างๆ   โดยละเอียดในบริเวณพื้นที่ที่ตั้งของหน่วยทหารหรือพื้นที่ที่สำคัญๆทางทหาร  สร้างขึ้นเพื่อใช้ในราชการเท่านั้น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endParaRPr lang="th-TH" sz="2400" b="1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endParaRPr lang="th-TH" sz="1000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4819" name="Picture 4" descr="F:\1ThematicMapA4\เพิ่มเติม\ล2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29200" y="1143000"/>
            <a:ext cx="3965575" cy="510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821" name="Picture 4" descr="F:\1ThematicMapA4\เพิ่มเติม\ล2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57250" y="3500438"/>
            <a:ext cx="4087813" cy="2714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Rectangle 1030"/>
          <p:cNvSpPr>
            <a:spLocks noChangeArrowheads="1"/>
          </p:cNvSpPr>
          <p:nvPr/>
        </p:nvSpPr>
        <p:spPr bwMode="auto">
          <a:xfrm>
            <a:off x="762000" y="533400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ประเภทของแผนที่เดินเรือแบ่งตามลักษณะการใช้งาน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685800" y="1828800"/>
            <a:ext cx="40386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3. แผนที่พิเศษ (</a:t>
            </a:r>
            <a:r>
              <a:rPr lang="th-TH" sz="24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Special</a:t>
            </a: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indent="571500" algn="thaiDist">
              <a:tabLst>
                <a:tab pos="571500" algn="l"/>
                <a:tab pos="857250" algn="l"/>
                <a:tab pos="1028700" algn="l"/>
              </a:tabLst>
            </a:pPr>
            <a:r>
              <a:rPr lang="th-TH" sz="24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24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- แสดงลักษณะภูมิประเทศต่างๆ โดยละเอียดสร้างขึ้นเฉพาะพื้นที่  เพื่อสนับสนุน   ข้อมูลเพิ่มเติมในการเดินเรือที่เกี่ยวกับการปฏิบัติการพิเศษทางทหาร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endParaRPr lang="th-TH" sz="1000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5843" name="Picture 4" descr="F:\1ThematicMapA4\พ\พ_2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29200" y="1219200"/>
            <a:ext cx="3448050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914400" y="558225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ประเภทของแผนที่เดินเรือแบ่งตามลักษณะการใช้งาน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143000"/>
            <a:ext cx="6324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32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4. แผนที่เดินเรือดำน้ำ (</a:t>
            </a:r>
            <a:r>
              <a:rPr lang="th-TH" sz="32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Submarine</a:t>
            </a:r>
            <a:r>
              <a:rPr lang="th-TH" sz="32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32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indent="571500" algn="thaiDist">
              <a:tabLst>
                <a:tab pos="571500" algn="l"/>
                <a:tab pos="857250" algn="l"/>
                <a:tab pos="1028700" algn="l"/>
              </a:tabLst>
            </a:pPr>
            <a:r>
              <a:rPr lang="th-TH" sz="32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แสดงลักษณะภูมิประเทศขอบฝั่งและพื้นน้ำ โดยให้รายละเอียดเกี่ยวกับความลึกของน้ำ  และลักษณะพื้นท้องทะเลมากกว่าแผนที่เดินเรือทั่วไป  สร้างขึ้นเพื่อใช้ในราชการเท่านั้น</a:t>
            </a:r>
          </a:p>
        </p:txBody>
      </p:sp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914400" y="558225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ประเภทของแผนที่เดินเรือแบ่งตามลักษณะการใช้งาน</a:t>
            </a:r>
          </a:p>
        </p:txBody>
      </p:sp>
      <p:pic>
        <p:nvPicPr>
          <p:cNvPr id="6" name="Picture 6" descr="http://www.naval-technology.com/projects/agosta/images/agosta1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3733800"/>
            <a:ext cx="327501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E:\แผนที่เฉพาะเรื่อง\ด._ED1_สนามฝึกเรือดำน้ำเขต๑smal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67200" y="3352800"/>
            <a:ext cx="3981450" cy="320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762000" y="1752600"/>
            <a:ext cx="4267200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32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5. แผนที่ลักษณะพื้นท้องทะเล        	(</a:t>
            </a:r>
            <a:r>
              <a:rPr lang="th-TH" sz="32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Mine</a:t>
            </a:r>
            <a:r>
              <a:rPr lang="th-TH" sz="32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W</a:t>
            </a:r>
            <a:r>
              <a:rPr lang="th-TH" sz="32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arfare</a:t>
            </a:r>
            <a:r>
              <a:rPr lang="th-TH" sz="32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32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indent="571500" algn="thaiDist">
              <a:tabLst>
                <a:tab pos="571500" algn="l"/>
                <a:tab pos="857250" algn="l"/>
                <a:tab pos="1028700" algn="l"/>
              </a:tabLst>
            </a:pPr>
            <a:r>
              <a:rPr lang="th-TH" sz="32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- </a:t>
            </a:r>
            <a:r>
              <a:rPr lang="th-TH" sz="32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แสดงลักษณะพื้นท้องทะเลที่เกี่ยวกับความลึกของน้ำ ชนิดของตะกอนดินเพื่อสนับสนุนการปฏิบัติการเฉพาะกิจ</a:t>
            </a:r>
          </a:p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endParaRPr lang="th-TH" sz="1000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8916" name="Picture 5" descr="F:\1ThematicMapA4\แผนที่ลักษณะพื้นท้องทะเลทะเล\ท1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57800" y="1371600"/>
            <a:ext cx="3484563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838200" y="609600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ประเภทของแผนที่เดินเรือแบ่งตามลักษณะการใช้งาน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457200" y="1720334"/>
            <a:ext cx="4419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571500">
              <a:tabLst>
                <a:tab pos="571500" algn="l"/>
                <a:tab pos="857250" algn="l"/>
                <a:tab pos="1028700" algn="l"/>
              </a:tabLst>
            </a:pPr>
            <a:r>
              <a:rPr lang="th-TH" sz="28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6. แผนที่ยุทธการ (</a:t>
            </a:r>
            <a:r>
              <a:rPr lang="en-US" sz="28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Combat</a:t>
            </a:r>
            <a:r>
              <a:rPr lang="th-TH" sz="28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Chart</a:t>
            </a:r>
            <a:r>
              <a:rPr lang="th-TH" sz="28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indent="571500" algn="thaiDist">
              <a:tabLst>
                <a:tab pos="571500" algn="l"/>
                <a:tab pos="857250" algn="l"/>
                <a:tab pos="1028700" algn="l"/>
              </a:tabLst>
            </a:pP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- แสดงรายละเอียดทั้งบนบกและ   ในน้ำตามพื้นที่ขอบฝั่ง  ใช้สำหรับการวางแผนทางยุทธศาสตร์   การปฏิบัติการทางยุทธวิธี  และการปฏิบัติการสะเทินน้ำสะเทินบก</a:t>
            </a:r>
          </a:p>
        </p:txBody>
      </p:sp>
      <p:pic>
        <p:nvPicPr>
          <p:cNvPr id="40964" name="Picture 5" descr="F:\1ThematicMapA4\ยุทธการ\ย1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53000" y="1828800"/>
            <a:ext cx="3962400" cy="3106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914400" y="685800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ประเภทของแผนที่เดินเรือแบ่งตามลักษณะการใช้งาน</a:t>
            </a:r>
          </a:p>
        </p:txBody>
      </p:sp>
      <p:pic>
        <p:nvPicPr>
          <p:cNvPr id="6" name="Picture 10" descr="http://www.navy.mi.th/sctr/navynews/2553/jun/30/beach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52433" y="4267200"/>
            <a:ext cx="3200400" cy="24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th-TH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การอ่านสัญลักษณ์ อักษรย่อ ในแผนที่เดินเรือ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676400"/>
            <a:ext cx="8305800" cy="1828800"/>
          </a:xfrm>
          <a:prstGeom prst="rect">
            <a:avLst/>
          </a:prstGeom>
        </p:spPr>
        <p:txBody>
          <a:bodyPr vert="horz" lIns="0" tIns="45720" rIns="0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solidFill>
                  <a:srgbClr val="000099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IHO INT1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5000" b="1" dirty="0">
                <a:solidFill>
                  <a:srgbClr val="000099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สัญลักษณ์ อักษรย่อ คำศัพท์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ที่ใช้ในแผนที่เดินเรือไทย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5000" b="1" dirty="0">
                <a:solidFill>
                  <a:srgbClr val="000099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บรรณาธิกรครั้งที่ 5 – พ.ศ.2553</a:t>
            </a:r>
            <a:endParaRPr kumimoji="0" lang="th-TH" sz="5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/>
          <a:srcRect l="16936" r="36832"/>
          <a:stretch>
            <a:fillRect/>
          </a:stretch>
        </p:blipFill>
        <p:spPr bwMode="auto">
          <a:xfrm>
            <a:off x="381000" y="3657600"/>
            <a:ext cx="4053070" cy="2819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7" name="Group 6"/>
          <p:cNvGrpSpPr/>
          <p:nvPr/>
        </p:nvGrpSpPr>
        <p:grpSpPr>
          <a:xfrm>
            <a:off x="4800600" y="3657600"/>
            <a:ext cx="3657600" cy="2819400"/>
            <a:chOff x="4800600" y="3657600"/>
            <a:chExt cx="3657600" cy="2819400"/>
          </a:xfrm>
        </p:grpSpPr>
        <p:pic>
          <p:nvPicPr>
            <p:cNvPr id="69633" name="Picture 1" descr="D:\DataFrom_oldQC02\E\01_รวมงานร.ท.ไพรัช\MS_PowerPoint\สอนหลักสูตรการข่าวเม.ย.54\ภาพประกอบ\IMG_2894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800600" y="3657600"/>
              <a:ext cx="3657600" cy="2819400"/>
            </a:xfrm>
            <a:prstGeom prst="rect">
              <a:avLst/>
            </a:prstGeom>
            <a:noFill/>
          </p:spPr>
        </p:pic>
        <p:pic>
          <p:nvPicPr>
            <p:cNvPr id="60418" name="Picture 2" descr="G:\DCIM\Camera\IMG_20140522_154232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791200" y="3657600"/>
              <a:ext cx="2209800" cy="28194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029200" y="1219200"/>
            <a:ext cx="3276600" cy="1447800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99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IHO INT1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สัญลักษณ์ อักษรย่อ คำศัพท์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ที่ใช้ในแผนที่เดินเรือไทย</a:t>
            </a:r>
          </a:p>
        </p:txBody>
      </p:sp>
      <p:pic>
        <p:nvPicPr>
          <p:cNvPr id="60418" name="Picture 2" descr="G:\DCIM\Camera\IMG_20140522_1542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066800"/>
            <a:ext cx="4038600" cy="5152697"/>
          </a:xfrm>
          <a:prstGeom prst="rect">
            <a:avLst/>
          </a:prstGeom>
          <a:noFill/>
        </p:spPr>
      </p:pic>
      <p:pic>
        <p:nvPicPr>
          <p:cNvPr id="61442" name="Picture 2" descr="G:\DCIM\Camera\IMG_20140522_15440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24400" y="3886200"/>
            <a:ext cx="4088423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47800" y="1143000"/>
            <a:ext cx="6309457" cy="514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38200" y="609600"/>
            <a:ext cx="8077200" cy="457200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99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 </a:t>
            </a: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ตัวอย่าง </a:t>
            </a:r>
            <a:r>
              <a:rPr lang="en-US" sz="2800" b="1" dirty="0">
                <a:solidFill>
                  <a:srgbClr val="000099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IHO INT1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856488"/>
          </a:xfrm>
        </p:spPr>
        <p:txBody>
          <a:bodyPr>
            <a:normAutofit/>
          </a:bodyPr>
          <a:lstStyle/>
          <a:p>
            <a:pPr eaLnBrk="1" hangingPunct="1"/>
            <a:r>
              <a:rPr lang="th-TH" sz="4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ประเภทของสัญลักษณ์ในแผนที่เดินเรือ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4480"/>
            <a:ext cx="8229600" cy="4846320"/>
          </a:xfrm>
        </p:spPr>
        <p:txBody>
          <a:bodyPr>
            <a:noAutofit/>
          </a:bodyPr>
          <a:lstStyle/>
          <a:p>
            <a:pPr marL="514350" indent="-333375" eaLnBrk="1" hangingPunct="1">
              <a:lnSpc>
                <a:spcPct val="20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สัญลักษณ์รูปภาพ </a:t>
            </a:r>
            <a:r>
              <a:rPr lang="en-US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(pictorial symbols)</a:t>
            </a:r>
          </a:p>
          <a:p>
            <a:pPr marL="514350" indent="-333375" eaLnBrk="1" hangingPunct="1">
              <a:lnSpc>
                <a:spcPct val="20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สัญลักษณ์แบบพื้นที่ </a:t>
            </a:r>
            <a:r>
              <a:rPr lang="en-US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(area symbols)</a:t>
            </a:r>
          </a:p>
          <a:p>
            <a:pPr marL="514350" indent="-333375" eaLnBrk="1" hangingPunct="1">
              <a:lnSpc>
                <a:spcPct val="20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สัญลักษณ์แบบลายเส้น </a:t>
            </a:r>
            <a:r>
              <a:rPr lang="en-US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(line symbols)</a:t>
            </a:r>
          </a:p>
          <a:p>
            <a:pPr marL="514350" indent="-333375" eaLnBrk="1" hangingPunct="1">
              <a:lnSpc>
                <a:spcPct val="20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สัญลักษณ์แบบจุดสัญลักษณ์ </a:t>
            </a:r>
            <a:r>
              <a:rPr lang="en-US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(point symbols)</a:t>
            </a:r>
          </a:p>
          <a:p>
            <a:pPr marL="514350" indent="-333375" eaLnBrk="1" hangingPunct="1">
              <a:lnSpc>
                <a:spcPct val="20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สัญลักษณ์ตัวอักษร </a:t>
            </a:r>
            <a:r>
              <a:rPr lang="en-US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(letter symbols)</a:t>
            </a:r>
          </a:p>
          <a:p>
            <a:pPr marL="514350" indent="-333375" eaLnBrk="1" hangingPunct="1">
              <a:lnSpc>
                <a:spcPct val="200000"/>
              </a:lnSpc>
              <a:buClr>
                <a:srgbClr val="000099"/>
              </a:buClr>
              <a:buFont typeface="+mj-lt"/>
              <a:buAutoNum type="arabicPeriod"/>
            </a:pPr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สัญลักษณ์แบบผสม </a:t>
            </a:r>
            <a:r>
              <a:rPr lang="en-US" sz="2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(combined symbols)</a:t>
            </a:r>
            <a:endParaRPr lang="th-TH" sz="2400" b="1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553200" y="2971800"/>
            <a:ext cx="1600199" cy="150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10200" y="1828800"/>
            <a:ext cx="2133600" cy="59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57800" y="4724400"/>
            <a:ext cx="2895600" cy="116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419600" y="2514600"/>
            <a:ext cx="2036094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h-TH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ประเภทของสัญลักษณ์</a:t>
            </a:r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533400" y="1752600"/>
            <a:ext cx="56204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th-TH" sz="36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1. สัญลักษณ์รูปภาพ </a:t>
            </a:r>
            <a:r>
              <a:rPr lang="en-US" sz="36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(pictorial symbols)</a:t>
            </a:r>
          </a:p>
        </p:txBody>
      </p:sp>
      <p:pic>
        <p:nvPicPr>
          <p:cNvPr id="8196" name="Picture 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2667000"/>
            <a:ext cx="3276600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4114800"/>
            <a:ext cx="2971800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11"/>
          <p:cNvSpPr>
            <a:spLocks noChangeArrowheads="1"/>
          </p:cNvSpPr>
          <p:nvPr/>
        </p:nvSpPr>
        <p:spPr bwMode="auto">
          <a:xfrm>
            <a:off x="4038600" y="2830513"/>
            <a:ext cx="449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ไม้ผลัดใบ, หรือไม้ไม่สามารถระบุชนิดได้</a:t>
            </a:r>
          </a:p>
        </p:txBody>
      </p:sp>
      <p:sp>
        <p:nvSpPr>
          <p:cNvPr id="8199" name="Rectangle 12"/>
          <p:cNvSpPr>
            <a:spLocks noChangeArrowheads="1"/>
          </p:cNvSpPr>
          <p:nvPr/>
        </p:nvSpPr>
        <p:spPr bwMode="auto">
          <a:xfrm>
            <a:off x="4190999" y="4354513"/>
            <a:ext cx="38029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พรุ, ที่ลุ่ม,พรุชายทะเล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ขอบเขตการบรรยาย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248412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แผนที่เดินเรือ</a:t>
            </a:r>
          </a:p>
          <a:p>
            <a:pPr>
              <a:buClrTx/>
            </a:pP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การอ่านสัญลักษณ์ต่างๆ ในแผนที่เดินเรือโดยเฉพาะเส้นทางท้องทะเล</a:t>
            </a:r>
          </a:p>
          <a:p>
            <a:pPr>
              <a:buClrTx/>
            </a:pP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การอ่านแบ</a:t>
            </a:r>
            <a:r>
              <a:rPr lang="th-TH" sz="3200" b="1" dirty="0" err="1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ริ่ง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และระยะทาง</a:t>
            </a:r>
          </a:p>
          <a:p>
            <a:pPr>
              <a:buClrTx/>
            </a:pP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การลงตำบลที่เรือและการอ่านค่าพิกัดภูมิศาสตร์ </a:t>
            </a:r>
            <a:r>
              <a:rPr lang="en-US" sz="32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3200" b="1" dirty="0" err="1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แลต.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 ,ลอง.)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1031" y="4114800"/>
            <a:ext cx="2923169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screen"/>
          <a:srcRect l="16936" r="36832"/>
          <a:stretch>
            <a:fillRect/>
          </a:stretch>
        </p:blipFill>
        <p:spPr bwMode="auto">
          <a:xfrm>
            <a:off x="3078056" y="4114799"/>
            <a:ext cx="3398944" cy="2362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P108045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00800" y="41910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ประเภทของสัญลักษณ์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388620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h-TH" sz="36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2. สัญลักษณ์แบบพื้นที่ </a:t>
            </a:r>
            <a:r>
              <a:rPr lang="en-US" sz="36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(area symbols)</a:t>
            </a: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76400" y="2667000"/>
            <a:ext cx="33528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4038600"/>
            <a:ext cx="2971800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5029200" y="4735513"/>
            <a:ext cx="23487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พื้นที่จอดเรือโดยทั่วไป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eaLnBrk="1" hangingPunct="1"/>
            <a:r>
              <a:rPr lang="th-TH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ประเภทของสัญลักษณ์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3886200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3. สัญลักษณ์แบบลายเส้น </a:t>
            </a:r>
            <a:r>
              <a:rPr lang="en-US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(line symbols)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7800" y="59436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เส้นชั้นความสูง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1981200"/>
            <a:ext cx="3097161" cy="45720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95800" y="1905000"/>
            <a:ext cx="3886200" cy="384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685800"/>
            <a:ext cx="8229600" cy="685800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3. สัญลักษณ์แบบลายเส้น </a:t>
            </a:r>
            <a:r>
              <a:rPr lang="en-US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(line symbols)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0" y="6172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เส้นความลึกเท่า</a:t>
            </a: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14800" y="1981200"/>
            <a:ext cx="4648118" cy="35052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" y="1524000"/>
            <a:ext cx="3097161" cy="45720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eaLnBrk="1" hangingPunct="1"/>
            <a:r>
              <a:rPr lang="th-TH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ประเภทของสัญลักษณ์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3886200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3. สัญลักษณ์แบบลายเส้น </a:t>
            </a:r>
            <a:r>
              <a:rPr lang="en-US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(line symbols)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6600" y="55626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เส้นชั้นความสูง</a:t>
            </a:r>
          </a:p>
        </p:txBody>
      </p:sp>
      <p:pic>
        <p:nvPicPr>
          <p:cNvPr id="64514" name="Picture 2" descr="G:\00สอน ขว.ทร.3 มิ.ย.57\ภาพบริเวณทะเล\contour_line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67200" y="2133599"/>
            <a:ext cx="4691064" cy="3220373"/>
          </a:xfrm>
          <a:prstGeom prst="rect">
            <a:avLst/>
          </a:prstGeom>
          <a:noFill/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2133600"/>
            <a:ext cx="3371850" cy="333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th-TH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ประเภทของสัญลักษณ์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886200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4. สัญลักษณ์แบบจุดสัญลักษณ์ </a:t>
            </a:r>
            <a:r>
              <a:rPr lang="en-US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(point symbols)</a:t>
            </a: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9546" y="2286000"/>
            <a:ext cx="4262329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2286000"/>
            <a:ext cx="380867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780288"/>
          </a:xfrm>
        </p:spPr>
        <p:txBody>
          <a:bodyPr>
            <a:normAutofit/>
          </a:bodyPr>
          <a:lstStyle/>
          <a:p>
            <a:pPr eaLnBrk="1" hangingPunct="1"/>
            <a:r>
              <a:rPr lang="th-TH" sz="4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ประเภทของสัญลักษณ์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4648200" cy="457200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5. สัญลักษณ์ตัวอักษร </a:t>
            </a:r>
            <a:r>
              <a:rPr lang="en-US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(letter symbols)</a:t>
            </a: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2057400"/>
            <a:ext cx="4340888" cy="2532021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8200" y="2852057"/>
            <a:ext cx="4340888" cy="2939143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ประเภทของสัญลักษณ์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886200"/>
          </a:xfrm>
        </p:spPr>
        <p:txBody>
          <a:bodyPr/>
          <a:lstStyle/>
          <a:p>
            <a:pPr eaLnBrk="1" hangingPunct="1">
              <a:buNone/>
            </a:pPr>
            <a:r>
              <a:rPr lang="th-TH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6. </a:t>
            </a: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สัญลักษณ์แบบผสม </a:t>
            </a:r>
            <a:r>
              <a:rPr lang="en-US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(combined symbols)</a:t>
            </a:r>
            <a:endParaRPr lang="th-TH" b="1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2362200"/>
            <a:ext cx="4267200" cy="171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27888"/>
          </a:xfrm>
        </p:spPr>
        <p:txBody>
          <a:bodyPr>
            <a:noAutofit/>
          </a:bodyPr>
          <a:lstStyle/>
          <a:p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สิ่งอันตรายต่อการเดินเรือและสิ่งกีดขวางต่อการเดินเรือ (ตัวอย่าง)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6800" y="35814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/>
              <a:t>โขดหินน้ำท่วมและไม่ท่วม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00200" y="60960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dirty="0"/>
              <a:t>หินปริ่มน้ำ</a:t>
            </a: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4572000"/>
            <a:ext cx="3390900" cy="127635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2133600"/>
            <a:ext cx="3371850" cy="1247775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7590" name="Picture 6" descr="G:\00สอน ขว.ทร.3 มิ.ย.57\ภาพบริเวณทะเล\โขดหิน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39143" y="2133600"/>
            <a:ext cx="4423857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27888"/>
          </a:xfrm>
        </p:spPr>
        <p:txBody>
          <a:bodyPr>
            <a:noAutofit/>
          </a:bodyPr>
          <a:lstStyle/>
          <a:p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สิ่งอันตรายต่อการเดินเรือและสิ่งกีดขวางต่อการเดินเรือ (ตัวอย่าง)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733800"/>
            <a:ext cx="335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/>
              <a:t>หินใต้น้ำ (ไม่ทราบความลึก)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56388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/>
              <a:t>หินใต้น้ำ (ทราบความลึก)</a:t>
            </a: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4419600"/>
            <a:ext cx="3364992" cy="9144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2209800"/>
            <a:ext cx="3352800" cy="1247775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9634" name="Picture 2" descr="G:\00สอน ขว.ทร.3 มิ.ย.57\ภาพบริเวณทะเล\underwater-rock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495800" y="2209800"/>
            <a:ext cx="4114800" cy="3810000"/>
          </a:xfrm>
          <a:prstGeom prst="rect">
            <a:avLst/>
          </a:prstGeom>
          <a:noFill/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3400" y="1371600"/>
            <a:ext cx="3581400" cy="6278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Underwater Rock :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หินใต้น้ำ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27888"/>
          </a:xfrm>
        </p:spPr>
        <p:txBody>
          <a:bodyPr>
            <a:noAutofit/>
          </a:bodyPr>
          <a:lstStyle/>
          <a:p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สิ่งอันตรายต่อการเดินเรือและสิ่งกีดขวางต่อการเดินเรือ (ตัวอย่าง)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16764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C00000"/>
                </a:solidFill>
              </a:rPr>
              <a:t>เรืออับปาง</a:t>
            </a: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71800" y="2133600"/>
            <a:ext cx="3505200" cy="80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3276600"/>
            <a:ext cx="3105150" cy="508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3400" y="3276600"/>
            <a:ext cx="733425" cy="49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3" name="Picture 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676400" y="4267200"/>
            <a:ext cx="2762250" cy="33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4" name="Picture 6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9600" y="4114800"/>
            <a:ext cx="723900" cy="60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457200" y="2209800"/>
            <a:ext cx="2286000" cy="80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G:\00สอน ขว.ทร.3 มิ.ย.57\ภาพบริเวณทะเล\เรืออับปาง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777094" y="3276600"/>
            <a:ext cx="4214506" cy="31624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27088" y="1341438"/>
            <a:ext cx="7705725" cy="3025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088" y="2924175"/>
            <a:ext cx="2809875" cy="1687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68313" y="4868863"/>
            <a:ext cx="84248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/>
            <a:r>
              <a:rPr lang="th-TH" sz="2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b="1" dirty="0">
                <a:solidFill>
                  <a:srgbClr val="0033CC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มีหน้าที่อำนวยการ ประสานงาน และดำเนินการเกี่ยวกับการสร้างต้นฉบับและผลิต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แผนที่เดินเรือ</a:t>
            </a:r>
            <a:r>
              <a:rPr lang="th-TH" sz="2400" b="1" dirty="0">
                <a:solidFill>
                  <a:srgbClr val="0033CC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แผนที่เดินเรืออิเล็กทรอนิกส์</a:t>
            </a:r>
            <a:r>
              <a:rPr lang="th-TH" sz="2400" b="1" dirty="0">
                <a:solidFill>
                  <a:srgbClr val="0033CC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แผนที่พิเศษเพื่อการทหาร</a:t>
            </a:r>
            <a:r>
              <a:rPr lang="th-TH" sz="2400" b="1" dirty="0">
                <a:solidFill>
                  <a:srgbClr val="0033CC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  แผนผังต่างๆ ตลอดจนจัดพิมพ์เอกสาร บรรณสารการเดินเรือทุกชนิด และจัดทำส่วนแก้ไขประกาศชาวเรืออิเล็กทรอนิกส์ในน่านน้ำไทย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685800" y="457200"/>
            <a:ext cx="80645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h-TH" sz="44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กองสร้างแผนที่ กรมอุทกศาสตร์</a:t>
            </a:r>
          </a:p>
        </p:txBody>
      </p:sp>
    </p:spTree>
  </p:cSld>
  <p:clrMapOvr>
    <a:masterClrMapping/>
  </p:clrMapOvr>
  <p:transition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27888"/>
          </a:xfrm>
        </p:spPr>
        <p:txBody>
          <a:bodyPr>
            <a:noAutofit/>
          </a:bodyPr>
          <a:lstStyle/>
          <a:p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สิ่งอันตรายต่อการเดินเรือและสิ่งกีดขวางต่อการเดินเรือ (ตัวอย่าง)</a:t>
            </a:r>
          </a:p>
        </p:txBody>
      </p:sp>
      <p:pic>
        <p:nvPicPr>
          <p:cNvPr id="72706" name="Picture 2" descr="G:\00สอน ขว.ทร.3 มิ.ย.57\ภาพบริเวณทะเล\เพาะพันธ์สัตว์ทะเล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05200" y="2362200"/>
            <a:ext cx="5391150" cy="3745337"/>
          </a:xfrm>
          <a:prstGeom prst="rect">
            <a:avLst/>
          </a:prstGeom>
          <a:noFill/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" y="2349596"/>
            <a:ext cx="2790825" cy="1460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685800" y="4038600"/>
            <a:ext cx="2514600" cy="6278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บริเวณเพาะเลี้ยงสัตว์น้ำ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27888"/>
          </a:xfrm>
        </p:spPr>
        <p:txBody>
          <a:bodyPr>
            <a:noAutofit/>
          </a:bodyPr>
          <a:lstStyle/>
          <a:p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เครื่องหมายช่วยการเดินเรือ (ตัวอย่าง)</a:t>
            </a: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67000" y="2057400"/>
            <a:ext cx="4759503" cy="12954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19400" y="3657600"/>
            <a:ext cx="3399183" cy="14478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838200"/>
            <a:ext cx="8153400" cy="838200"/>
          </a:xfrm>
          <a:noFill/>
        </p:spPr>
        <p:txBody>
          <a:bodyPr anchor="t"/>
          <a:lstStyle/>
          <a:p>
            <a:pPr algn="l" eaLnBrk="1" hangingPunct="1"/>
            <a:r>
              <a:rPr lang="th-TH" sz="40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สีในแผนที่เดินเรือ</a:t>
            </a:r>
            <a:endParaRPr lang="th-TH" sz="28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38200" y="1813983"/>
            <a:ext cx="8229600" cy="405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th-TH" sz="24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สีที่ปรากฏในแผนที่เดินเรือมีทั้งหมด 7 สี </a:t>
            </a:r>
            <a:endParaRPr lang="th-TH" sz="2400" b="1" dirty="0">
              <a:solidFill>
                <a:srgbClr val="6600FF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th-TH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1. สีเหลือง แสดงบริเวณพื้นที่บก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th-TH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2. สีเขียว แสดงเขตน้ำท่วมถึงท่วมไม่ถึง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th-TH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3. สีฟ้าแก่ แสดงเขตน้ำลึกตั้งแต่ 0-5 เมตร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th-TH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4. สีฟ้าอ่อน แสดงเขตน้ำลึกตั้งแต่ 5-10 เมตร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th-TH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5. สีม่วง </a:t>
            </a:r>
            <a:r>
              <a:rPr lang="en-US" sz="2400" b="1" dirty="0" err="1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แสดงเขตอันตรายต่างๆ</a:t>
            </a:r>
            <a:r>
              <a:rPr lang="en-US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en-US" sz="2400" b="1" dirty="0" err="1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คำเตือน</a:t>
            </a:r>
            <a:r>
              <a:rPr lang="en-US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en-US" sz="2400" b="1" dirty="0" err="1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คำอธิบาย</a:t>
            </a:r>
            <a:r>
              <a:rPr lang="en-US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en-US" sz="2400" b="1" dirty="0" err="1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ข้อห้ามต่างๆ</a:t>
            </a:r>
            <a:r>
              <a:rPr lang="en-US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 , </a:t>
            </a:r>
            <a:r>
              <a:rPr lang="en-US" sz="2400" b="1" dirty="0" err="1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วงเข็มทิศ</a:t>
            </a:r>
            <a:r>
              <a:rPr lang="en-US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en-US" sz="2400" b="1" dirty="0" err="1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อื่นๆ</a:t>
            </a:r>
            <a:r>
              <a:rPr lang="en-US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6. </a:t>
            </a:r>
            <a:r>
              <a:rPr lang="en-US" sz="2400" b="1" dirty="0" err="1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สีดำ</a:t>
            </a:r>
            <a:r>
              <a:rPr lang="en-US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แสดงเส้นโครงสร้างแผนที่, เลขน้ำ, ชื่อภูมิศาสตร์ และรายละเอียดต่างๆ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th-TH" sz="24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7. สีขาว แสดงเขตน้ำลึกมากกว่า 10 เมตรขึ้นไป</a:t>
            </a:r>
          </a:p>
        </p:txBody>
      </p:sp>
      <p:pic>
        <p:nvPicPr>
          <p:cNvPr id="75780" name="Picture 2"/>
          <p:cNvPicPr>
            <a:picLocks noChangeAspect="1" noChangeArrowheads="1"/>
          </p:cNvPicPr>
          <p:nvPr/>
        </p:nvPicPr>
        <p:blipFill>
          <a:blip r:embed="rId2" cstate="screen"/>
          <a:srcRect l="16936" r="36832"/>
          <a:stretch>
            <a:fillRect/>
          </a:stretch>
        </p:blipFill>
        <p:spPr bwMode="auto">
          <a:xfrm>
            <a:off x="5167312" y="1698625"/>
            <a:ext cx="3671888" cy="2416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8153400" cy="838200"/>
          </a:xfrm>
          <a:noFill/>
        </p:spPr>
        <p:txBody>
          <a:bodyPr anchor="t"/>
          <a:lstStyle/>
          <a:p>
            <a:pPr algn="l" eaLnBrk="1" hangingPunct="1"/>
            <a:r>
              <a:rPr lang="th-TH" sz="40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ข้อมูลที่ปรากฏในแผนที่เดินเรือที่ควรทราบ</a:t>
            </a:r>
            <a:endParaRPr lang="th-TH" sz="28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62000" y="1600200"/>
            <a:ext cx="82296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81000" indent="-381000" eaLnBrk="0" hangingPunct="0">
              <a:defRPr/>
            </a:pPr>
            <a:r>
              <a:rPr lang="th-TH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1. ข้อมูลที่ขอบระวาง </a:t>
            </a:r>
            <a:r>
              <a:rPr lang="en-US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(Marginal Data)</a:t>
            </a:r>
          </a:p>
          <a:p>
            <a:pPr marL="381000" indent="-381000" eaLnBrk="0" hangingPunct="0">
              <a:defRPr/>
            </a:pPr>
            <a:r>
              <a:rPr lang="en-US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ข้อมูลสารบัญแผนที่และการอ้างอิง </a:t>
            </a:r>
            <a:r>
              <a:rPr lang="en-US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(Title and Reference)</a:t>
            </a:r>
          </a:p>
          <a:p>
            <a:pPr marL="381000" indent="-381000" eaLnBrk="0" hangingPunct="0">
              <a:defRPr/>
            </a:pPr>
            <a:r>
              <a:rPr lang="en-US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ข้อมูลในส่วนของพื้นดินและพื้นน้ำ </a:t>
            </a:r>
            <a:r>
              <a:rPr lang="en-US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(Hydrographic Data)</a:t>
            </a:r>
            <a:endParaRPr lang="th-TH" sz="2800" b="1" kern="0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153400" cy="838200"/>
          </a:xfrm>
          <a:noFill/>
        </p:spPr>
        <p:txBody>
          <a:bodyPr anchor="t"/>
          <a:lstStyle/>
          <a:p>
            <a:pPr eaLnBrk="1" hangingPunct="1"/>
            <a:r>
              <a:rPr lang="th-TH" sz="35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ข้อมูลที่ขอบระวาง </a:t>
            </a:r>
            <a:r>
              <a:rPr lang="en-US" sz="35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(Marginal Data)</a:t>
            </a:r>
            <a:endParaRPr lang="th-TH" sz="28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85800" y="1371600"/>
            <a:ext cx="4191000" cy="4724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indent="381000" eaLnBrk="0" hangingPunct="0">
              <a:defRPr/>
            </a:pPr>
            <a:r>
              <a:rPr lang="th-TH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ข้อมูลที่ขอบระวางบ่งบอกถึงหมายเลขของแผนที่ ความทันสมัยของแผนที่ เช่น</a:t>
            </a:r>
          </a:p>
          <a:p>
            <a:pPr indent="381000" eaLnBrk="0" hangingPunct="0">
              <a:buFontTx/>
              <a:buChar char="•"/>
              <a:defRPr/>
            </a:pPr>
            <a:r>
              <a:rPr lang="th-TH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สร้างครั้งแรกเมื่อใด</a:t>
            </a:r>
          </a:p>
          <a:p>
            <a:pPr indent="381000" eaLnBrk="0" hangingPunct="0">
              <a:buFontTx/>
              <a:buChar char="•"/>
              <a:defRPr/>
            </a:pPr>
            <a:r>
              <a:rPr lang="th-TH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แก้ไขครั้งสุดท้ายเมื่อใด</a:t>
            </a:r>
          </a:p>
          <a:p>
            <a:pPr indent="381000" eaLnBrk="0" hangingPunct="0">
              <a:buFontTx/>
              <a:buChar char="•"/>
              <a:defRPr/>
            </a:pPr>
            <a:r>
              <a:rPr lang="th-TH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เปลี่ยนต้นฉบับครั้งสุดท้ายเมื่อใด</a:t>
            </a:r>
          </a:p>
          <a:p>
            <a:pPr indent="381000" eaLnBrk="0" hangingPunct="0">
              <a:buFontTx/>
              <a:buChar char="•"/>
              <a:defRPr/>
            </a:pPr>
            <a:r>
              <a:rPr lang="th-TH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มีการแก้ไขอะไรบ้าง</a:t>
            </a:r>
          </a:p>
          <a:p>
            <a:pPr indent="381000" eaLnBrk="0" hangingPunct="0">
              <a:buFontTx/>
              <a:buChar char="•"/>
              <a:defRPr/>
            </a:pPr>
            <a:r>
              <a:rPr lang="th-TH" sz="32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คำเตือนในการเดินเรือ</a:t>
            </a:r>
          </a:p>
        </p:txBody>
      </p:sp>
      <p:pic>
        <p:nvPicPr>
          <p:cNvPr id="75780" name="Picture 5" descr="C:\WINDOWS\Desktop\งานรองผอ\PICTURE\229nc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86313" y="1285875"/>
            <a:ext cx="3571875" cy="45878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1651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th-TH" sz="4000" b="1" kern="0" dirty="0">
                <a:solidFill>
                  <a:srgbClr val="FF3399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ข้อมูลที่ขอบระวาง</a:t>
            </a:r>
            <a:endParaRPr lang="th-TH" sz="2800" kern="0" dirty="0"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  <p:pic>
        <p:nvPicPr>
          <p:cNvPr id="76803" name="Picture 4" descr="C:\WINDOWS\Desktop\งานรองผอ\PICTURE\229nc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352800" y="1689100"/>
            <a:ext cx="2647950" cy="34020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3276600" y="1689100"/>
            <a:ext cx="298450" cy="2286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4876800" y="1689100"/>
            <a:ext cx="1152525" cy="2286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730875" y="4889500"/>
            <a:ext cx="298450" cy="2286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5029200" y="4889500"/>
            <a:ext cx="701675" cy="2286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3276600" y="4889500"/>
            <a:ext cx="527050" cy="2286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auto">
          <a:xfrm>
            <a:off x="4191000" y="4889500"/>
            <a:ext cx="838200" cy="2286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pic>
        <p:nvPicPr>
          <p:cNvPr id="76810" name="Picture 11" descr="C:\WINDOWS\Desktop\งานรองผอ\โฆษณาบันทึก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5792788"/>
            <a:ext cx="3810000" cy="7080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6811" name="Picture 12" descr="C:\WINDOWS\Desktop\งานรองผอ\หมายเลขแผนที่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43000" y="850900"/>
            <a:ext cx="1903413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6812" name="Picture 13" descr="C:\WINDOWS\Desktop\งานรองผอ\หมายเลข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170738" y="4643438"/>
            <a:ext cx="1287462" cy="5508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6813" name="Picture 14" descr="C:\WINDOWS\Desktop\งานรองผอ\บรรณาธิกร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687888" y="5792788"/>
            <a:ext cx="3770312" cy="7080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6814" name="Picture 15" descr="C:\WINDOWS\Desktop\งานรองผอ\แก้ไข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38200" y="3813175"/>
            <a:ext cx="1676400" cy="7540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6029325" y="4965700"/>
            <a:ext cx="1141413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4687888" y="5118100"/>
            <a:ext cx="0" cy="30480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H="1">
            <a:off x="2514600" y="5422900"/>
            <a:ext cx="2173288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>
            <a:off x="2514600" y="5422900"/>
            <a:ext cx="0" cy="369888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pic>
        <p:nvPicPr>
          <p:cNvPr id="76819" name="Picture 20" descr="C:\WINDOWS\Desktop\งานรองผอ\ขอความร่วมมือ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029200" y="850900"/>
            <a:ext cx="3457575" cy="6334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76820" name="AutoShape 21"/>
          <p:cNvCxnSpPr>
            <a:cxnSpLocks noChangeShapeType="1"/>
            <a:stCxn id="7" idx="3"/>
          </p:cNvCxnSpPr>
          <p:nvPr/>
        </p:nvCxnSpPr>
        <p:spPr bwMode="auto">
          <a:xfrm flipV="1">
            <a:off x="6043613" y="1493838"/>
            <a:ext cx="714375" cy="309562"/>
          </a:xfrm>
          <a:prstGeom prst="bentConnector2">
            <a:avLst/>
          </a:prstGeom>
          <a:noFill/>
          <a:ln w="28575">
            <a:solidFill>
              <a:srgbClr val="FF0066"/>
            </a:solidFill>
            <a:miter lim="800000"/>
            <a:headEnd/>
            <a:tailEnd type="triangle" w="med" len="med"/>
          </a:ln>
        </p:spPr>
      </p:cxnSp>
      <p:cxnSp>
        <p:nvCxnSpPr>
          <p:cNvPr id="76821" name="AutoShape 22"/>
          <p:cNvCxnSpPr>
            <a:cxnSpLocks noChangeShapeType="1"/>
            <a:stCxn id="9" idx="2"/>
          </p:cNvCxnSpPr>
          <p:nvPr/>
        </p:nvCxnSpPr>
        <p:spPr bwMode="auto">
          <a:xfrm rot="16200000" flipH="1">
            <a:off x="5916613" y="4595813"/>
            <a:ext cx="304800" cy="1377950"/>
          </a:xfrm>
          <a:prstGeom prst="bentConnector2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</p:spPr>
      </p:cxn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6757988" y="5422900"/>
            <a:ext cx="0" cy="369888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cxnSp>
        <p:nvCxnSpPr>
          <p:cNvPr id="76823" name="AutoShape 24"/>
          <p:cNvCxnSpPr>
            <a:cxnSpLocks noChangeShapeType="1"/>
            <a:stCxn id="6" idx="1"/>
          </p:cNvCxnSpPr>
          <p:nvPr/>
        </p:nvCxnSpPr>
        <p:spPr bwMode="auto">
          <a:xfrm rot="10800000">
            <a:off x="2095500" y="1546225"/>
            <a:ext cx="1166813" cy="257175"/>
          </a:xfrm>
          <a:prstGeom prst="bentConnector2">
            <a:avLst/>
          </a:prstGeom>
          <a:noFill/>
          <a:ln w="28575">
            <a:solidFill>
              <a:srgbClr val="FF0066"/>
            </a:solidFill>
            <a:miter lim="800000"/>
            <a:headEnd/>
            <a:tailEnd type="triangle" w="med" len="med"/>
          </a:ln>
        </p:spPr>
      </p:cxnSp>
      <p:cxnSp>
        <p:nvCxnSpPr>
          <p:cNvPr id="76824" name="AutoShape 25"/>
          <p:cNvCxnSpPr>
            <a:cxnSpLocks noChangeShapeType="1"/>
            <a:stCxn id="10" idx="1"/>
          </p:cNvCxnSpPr>
          <p:nvPr/>
        </p:nvCxnSpPr>
        <p:spPr bwMode="auto">
          <a:xfrm rot="10800000">
            <a:off x="1676400" y="4576763"/>
            <a:ext cx="1585913" cy="427037"/>
          </a:xfrm>
          <a:prstGeom prst="bentConnector2">
            <a:avLst/>
          </a:prstGeom>
          <a:noFill/>
          <a:ln w="28575">
            <a:solidFill>
              <a:srgbClr val="FF0066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8534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9250" indent="-349250">
              <a:spcBef>
                <a:spcPct val="50000"/>
              </a:spcBef>
            </a:pPr>
            <a:r>
              <a:rPr lang="th-TH" sz="32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การกำหนดหมายเลขแผนที่เดินเรือไทย กำหนดด้วยเลข 3 ตัว ดังนี้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066800" y="1600200"/>
            <a:ext cx="6934200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68325" indent="-233363">
              <a:spcBef>
                <a:spcPct val="50000"/>
              </a:spcBef>
            </a:pPr>
            <a:r>
              <a:rPr lang="th-TH" sz="2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ตัวเลขตัวแรก</a:t>
            </a:r>
            <a:r>
              <a:rPr lang="th-TH" sz="2800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แสดงถึงฝั่งทะเลของแผนที่แผ่นนั้น</a:t>
            </a:r>
          </a:p>
          <a:p>
            <a:pPr marL="1079500" lvl="1" indent="-396875">
              <a:spcBef>
                <a:spcPct val="50000"/>
              </a:spcBef>
              <a:buFontTx/>
              <a:buChar char="•"/>
            </a:pPr>
            <a:r>
              <a:rPr lang="th-TH" sz="28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เลข </a:t>
            </a:r>
            <a:r>
              <a:rPr lang="th-TH" sz="2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280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หมายถึงฝั่ง</a:t>
            </a:r>
            <a:r>
              <a:rPr lang="th-TH" sz="28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ตะวันออก</a:t>
            </a:r>
            <a:r>
              <a:rPr lang="th-TH" sz="280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ของอ่าวไทย</a:t>
            </a:r>
          </a:p>
          <a:p>
            <a:pPr marL="1079500" lvl="1" indent="-396875">
              <a:spcBef>
                <a:spcPct val="50000"/>
              </a:spcBef>
              <a:buFontTx/>
              <a:buChar char="•"/>
            </a:pPr>
            <a:r>
              <a:rPr lang="th-TH" sz="28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เลข </a:t>
            </a:r>
            <a:r>
              <a:rPr lang="th-TH" sz="2800" b="1" dirty="0">
                <a:solidFill>
                  <a:srgbClr val="FF00FF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80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หมายถึงฝั่ง</a:t>
            </a:r>
            <a:r>
              <a:rPr lang="th-TH" sz="2800" dirty="0">
                <a:solidFill>
                  <a:srgbClr val="FF00FF"/>
                </a:solidFill>
                <a:latin typeface="TH SarabunPSK" pitchFamily="34" charset="-34"/>
                <a:cs typeface="TH SarabunPSK" pitchFamily="34" charset="-34"/>
              </a:rPr>
              <a:t>ตะวันตก</a:t>
            </a:r>
            <a:r>
              <a:rPr lang="th-TH" sz="280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ของอ่าวไทย</a:t>
            </a:r>
          </a:p>
          <a:p>
            <a:pPr marL="1079500" lvl="1" indent="-396875">
              <a:spcBef>
                <a:spcPct val="50000"/>
              </a:spcBef>
              <a:buFontTx/>
              <a:buChar char="•"/>
            </a:pPr>
            <a:r>
              <a:rPr lang="th-TH" sz="28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เลข </a:t>
            </a:r>
            <a:r>
              <a:rPr lang="th-TH" sz="2800" b="1" dirty="0">
                <a:solidFill>
                  <a:schemeClr val="accent4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280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หมายถึง</a:t>
            </a:r>
            <a:r>
              <a:rPr lang="th-TH" sz="2800" dirty="0">
                <a:solidFill>
                  <a:schemeClr val="accent4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ฝั่งทะเลตะวันตก</a:t>
            </a:r>
            <a:r>
              <a:rPr lang="th-TH" sz="280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ของประเทศไทย</a:t>
            </a:r>
          </a:p>
          <a:p>
            <a:pPr marL="1079500" lvl="1" indent="-396875">
              <a:spcBef>
                <a:spcPct val="50000"/>
              </a:spcBef>
              <a:buFontTx/>
              <a:buChar char="•"/>
            </a:pPr>
            <a:r>
              <a:rPr lang="th-TH" sz="28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เลข </a:t>
            </a:r>
            <a:r>
              <a:rPr lang="th-TH" sz="2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0</a:t>
            </a:r>
            <a:r>
              <a:rPr lang="th-TH" sz="280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หมายถึงมีอาณาเขต</a:t>
            </a:r>
            <a:r>
              <a:rPr lang="th-TH" sz="2800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ครอบคลุมทั้ง 2 ฝั่ง หรือ 3 ฝั่ง </a:t>
            </a:r>
            <a:r>
              <a:rPr lang="th-TH" sz="280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รวมทั้งแผนที่ในน่านน้ำต่างประเทศนอกอ่าวไทย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219200" y="5181600"/>
            <a:ext cx="7315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82625" indent="-347663">
              <a:spcBef>
                <a:spcPct val="50000"/>
              </a:spcBef>
            </a:pPr>
            <a:r>
              <a:rPr lang="th-TH" sz="2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ตัวเลข 2 ตัวหลัง </a:t>
            </a:r>
            <a:r>
              <a:rPr lang="th-TH" sz="28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เป็นหมายเลขของแผนที่ตามลำดับการสร้าง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28" descr="F:\01PAIRAT\งานสอนการสร้างแผนที่เดินเรือ\nca4\04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52600" y="152400"/>
            <a:ext cx="5019675" cy="6480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531" name="Text Box 1029"/>
          <p:cNvSpPr txBox="1">
            <a:spLocks noChangeArrowheads="1"/>
          </p:cNvSpPr>
          <p:nvPr/>
        </p:nvSpPr>
        <p:spPr bwMode="auto">
          <a:xfrm>
            <a:off x="5638800" y="3352800"/>
            <a:ext cx="1143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แหลมกาเมา</a:t>
            </a:r>
            <a:r>
              <a:rPr lang="th-TH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sp>
        <p:nvSpPr>
          <p:cNvPr id="22532" name="Text Box 1030"/>
          <p:cNvSpPr txBox="1">
            <a:spLocks noChangeArrowheads="1"/>
          </p:cNvSpPr>
          <p:nvPr/>
        </p:nvSpPr>
        <p:spPr bwMode="auto">
          <a:xfrm>
            <a:off x="4800600" y="4191000"/>
            <a:ext cx="129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b="1" dirty="0" err="1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ปากน้ำก</a:t>
            </a:r>
            <a:r>
              <a:rPr lang="th-TH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ลันตัน</a:t>
            </a:r>
            <a:r>
              <a:rPr lang="th-TH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sp>
        <p:nvSpPr>
          <p:cNvPr id="22533" name="Text Box 1031"/>
          <p:cNvSpPr txBox="1">
            <a:spLocks noChangeArrowheads="1"/>
          </p:cNvSpPr>
          <p:nvPr/>
        </p:nvSpPr>
        <p:spPr bwMode="auto">
          <a:xfrm>
            <a:off x="3124200" y="914400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กึ่งกลางปากน้ำจ้าพระยา</a:t>
            </a:r>
            <a:r>
              <a:rPr lang="th-TH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sp>
        <p:nvSpPr>
          <p:cNvPr id="65542" name="Text Box 1032"/>
          <p:cNvSpPr txBox="1">
            <a:spLocks noChangeArrowheads="1"/>
          </p:cNvSpPr>
          <p:nvPr/>
        </p:nvSpPr>
        <p:spPr bwMode="auto">
          <a:xfrm>
            <a:off x="4724400" y="20574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b="1">
                <a:solidFill>
                  <a:srgbClr val="FF3300"/>
                </a:solidFill>
              </a:rPr>
              <a:t>1</a:t>
            </a:r>
            <a:r>
              <a:rPr lang="th-TH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5543" name="Text Box 1033"/>
          <p:cNvSpPr txBox="1">
            <a:spLocks noChangeArrowheads="1"/>
          </p:cNvSpPr>
          <p:nvPr/>
        </p:nvSpPr>
        <p:spPr bwMode="auto">
          <a:xfrm>
            <a:off x="3581400" y="24384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b="1">
                <a:solidFill>
                  <a:srgbClr val="FF3300"/>
                </a:solidFill>
              </a:rPr>
              <a:t>2</a:t>
            </a:r>
            <a:r>
              <a:rPr lang="th-TH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5544" name="Text Box 1034"/>
          <p:cNvSpPr txBox="1">
            <a:spLocks noChangeArrowheads="1"/>
          </p:cNvSpPr>
          <p:nvPr/>
        </p:nvSpPr>
        <p:spPr bwMode="auto">
          <a:xfrm>
            <a:off x="2895600" y="30480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b="1">
                <a:solidFill>
                  <a:srgbClr val="FF3300"/>
                </a:solidFill>
              </a:rPr>
              <a:t>3</a:t>
            </a:r>
            <a:endParaRPr lang="th-TH">
              <a:solidFill>
                <a:srgbClr val="000000"/>
              </a:solidFill>
            </a:endParaRPr>
          </a:p>
        </p:txBody>
      </p:sp>
      <p:sp>
        <p:nvSpPr>
          <p:cNvPr id="65547" name="Freeform 11"/>
          <p:cNvSpPr>
            <a:spLocks/>
          </p:cNvSpPr>
          <p:nvPr/>
        </p:nvSpPr>
        <p:spPr bwMode="auto">
          <a:xfrm>
            <a:off x="4121150" y="1473200"/>
            <a:ext cx="1708150" cy="1936750"/>
          </a:xfrm>
          <a:custGeom>
            <a:avLst/>
            <a:gdLst>
              <a:gd name="T0" fmla="*/ 0 w 1076"/>
              <a:gd name="T1" fmla="*/ 0 h 1220"/>
              <a:gd name="T2" fmla="*/ 191531838 w 1076"/>
              <a:gd name="T3" fmla="*/ 40322496 h 1220"/>
              <a:gd name="T4" fmla="*/ 151209356 w 1076"/>
              <a:gd name="T5" fmla="*/ 161289985 h 1220"/>
              <a:gd name="T6" fmla="*/ 131048115 w 1076"/>
              <a:gd name="T7" fmla="*/ 221773760 h 1220"/>
              <a:gd name="T8" fmla="*/ 191531838 w 1076"/>
              <a:gd name="T9" fmla="*/ 604837456 h 1220"/>
              <a:gd name="T10" fmla="*/ 362902435 w 1076"/>
              <a:gd name="T11" fmla="*/ 534273110 h 1220"/>
              <a:gd name="T12" fmla="*/ 645159906 w 1076"/>
              <a:gd name="T13" fmla="*/ 584676214 h 1220"/>
              <a:gd name="T14" fmla="*/ 786288592 w 1076"/>
              <a:gd name="T15" fmla="*/ 624998698 h 1220"/>
              <a:gd name="T16" fmla="*/ 846772513 w 1076"/>
              <a:gd name="T17" fmla="*/ 655240561 h 1220"/>
              <a:gd name="T18" fmla="*/ 967739958 w 1076"/>
              <a:gd name="T19" fmla="*/ 735885529 h 1220"/>
              <a:gd name="T20" fmla="*/ 1169352366 w 1076"/>
              <a:gd name="T21" fmla="*/ 856853179 h 1220"/>
              <a:gd name="T22" fmla="*/ 1260077950 w 1076"/>
              <a:gd name="T23" fmla="*/ 887095042 h 1220"/>
              <a:gd name="T24" fmla="*/ 1290319811 w 1076"/>
              <a:gd name="T25" fmla="*/ 897175663 h 1220"/>
              <a:gd name="T26" fmla="*/ 1360884154 w 1076"/>
              <a:gd name="T27" fmla="*/ 1018143114 h 1220"/>
              <a:gd name="T28" fmla="*/ 1471770979 w 1076"/>
              <a:gd name="T29" fmla="*/ 1411287332 h 1220"/>
              <a:gd name="T30" fmla="*/ 1481851599 w 1076"/>
              <a:gd name="T31" fmla="*/ 1512093542 h 1220"/>
              <a:gd name="T32" fmla="*/ 1502012840 w 1076"/>
              <a:gd name="T33" fmla="*/ 1542335405 h 1220"/>
              <a:gd name="T34" fmla="*/ 1532254702 w 1076"/>
              <a:gd name="T35" fmla="*/ 1633060993 h 1220"/>
              <a:gd name="T36" fmla="*/ 1592738424 w 1076"/>
              <a:gd name="T37" fmla="*/ 1653222235 h 1220"/>
              <a:gd name="T38" fmla="*/ 1743948127 w 1076"/>
              <a:gd name="T39" fmla="*/ 1663302856 h 1220"/>
              <a:gd name="T40" fmla="*/ 1794351229 w 1076"/>
              <a:gd name="T41" fmla="*/ 1481851679 h 1220"/>
              <a:gd name="T42" fmla="*/ 1895157434 w 1076"/>
              <a:gd name="T43" fmla="*/ 1522174163 h 1220"/>
              <a:gd name="T44" fmla="*/ 1764109368 w 1076"/>
              <a:gd name="T45" fmla="*/ 1764109463 h 1220"/>
              <a:gd name="T46" fmla="*/ 1743948127 w 1076"/>
              <a:gd name="T47" fmla="*/ 1824593188 h 1220"/>
              <a:gd name="T48" fmla="*/ 1764109368 w 1076"/>
              <a:gd name="T49" fmla="*/ 1854835051 h 1220"/>
              <a:gd name="T50" fmla="*/ 1935479915 w 1076"/>
              <a:gd name="T51" fmla="*/ 1895157535 h 1220"/>
              <a:gd name="T52" fmla="*/ 1975802397 w 1076"/>
              <a:gd name="T53" fmla="*/ 1834673809 h 1220"/>
              <a:gd name="T54" fmla="*/ 1995963638 w 1076"/>
              <a:gd name="T55" fmla="*/ 1804431947 h 1220"/>
              <a:gd name="T56" fmla="*/ 2127011704 w 1076"/>
              <a:gd name="T57" fmla="*/ 1844754430 h 1220"/>
              <a:gd name="T58" fmla="*/ 2147483647 w 1076"/>
              <a:gd name="T59" fmla="*/ 1905238156 h 1220"/>
              <a:gd name="T60" fmla="*/ 2147483647 w 1076"/>
              <a:gd name="T61" fmla="*/ 1925399398 h 1220"/>
              <a:gd name="T62" fmla="*/ 2147483647 w 1076"/>
              <a:gd name="T63" fmla="*/ 2016124987 h 1220"/>
              <a:gd name="T64" fmla="*/ 2147483647 w 1076"/>
              <a:gd name="T65" fmla="*/ 2076608713 h 1220"/>
              <a:gd name="T66" fmla="*/ 2147483647 w 1076"/>
              <a:gd name="T67" fmla="*/ 2046366850 h 1220"/>
              <a:gd name="T68" fmla="*/ 2147483647 w 1076"/>
              <a:gd name="T69" fmla="*/ 2086689334 h 1220"/>
              <a:gd name="T70" fmla="*/ 2147483647 w 1076"/>
              <a:gd name="T71" fmla="*/ 2147173059 h 1220"/>
              <a:gd name="T72" fmla="*/ 2147483647 w 1076"/>
              <a:gd name="T73" fmla="*/ 2147483647 h 1220"/>
              <a:gd name="T74" fmla="*/ 2147483647 w 1076"/>
              <a:gd name="T75" fmla="*/ 2147483647 h 1220"/>
              <a:gd name="T76" fmla="*/ 2147483647 w 1076"/>
              <a:gd name="T77" fmla="*/ 2147483647 h 1220"/>
              <a:gd name="T78" fmla="*/ 2147483647 w 1076"/>
              <a:gd name="T79" fmla="*/ 2147483647 h 1220"/>
              <a:gd name="T80" fmla="*/ 2147483647 w 1076"/>
              <a:gd name="T81" fmla="*/ 2147483647 h 1220"/>
              <a:gd name="T82" fmla="*/ 2147483647 w 1076"/>
              <a:gd name="T83" fmla="*/ 2147483647 h 1220"/>
              <a:gd name="T84" fmla="*/ 2147483647 w 1076"/>
              <a:gd name="T85" fmla="*/ 2147483647 h 1220"/>
              <a:gd name="T86" fmla="*/ 2147483647 w 1076"/>
              <a:gd name="T87" fmla="*/ 2147483647 h 1220"/>
              <a:gd name="T88" fmla="*/ 2147483647 w 1076"/>
              <a:gd name="T89" fmla="*/ 2147483647 h 1220"/>
              <a:gd name="T90" fmla="*/ 2147483647 w 1076"/>
              <a:gd name="T91" fmla="*/ 2147483647 h 1220"/>
              <a:gd name="T92" fmla="*/ 2147483647 w 1076"/>
              <a:gd name="T93" fmla="*/ 2147483647 h 1220"/>
              <a:gd name="T94" fmla="*/ 2147483647 w 1076"/>
              <a:gd name="T95" fmla="*/ 2147483647 h 122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076"/>
              <a:gd name="T145" fmla="*/ 0 h 1220"/>
              <a:gd name="T146" fmla="*/ 1076 w 1076"/>
              <a:gd name="T147" fmla="*/ 1220 h 122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076" h="1220">
                <a:moveTo>
                  <a:pt x="0" y="0"/>
                </a:moveTo>
                <a:cubicBezTo>
                  <a:pt x="26" y="4"/>
                  <a:pt x="50" y="12"/>
                  <a:pt x="76" y="16"/>
                </a:cubicBezTo>
                <a:cubicBezTo>
                  <a:pt x="71" y="32"/>
                  <a:pt x="65" y="48"/>
                  <a:pt x="60" y="64"/>
                </a:cubicBezTo>
                <a:cubicBezTo>
                  <a:pt x="57" y="72"/>
                  <a:pt x="52" y="88"/>
                  <a:pt x="52" y="88"/>
                </a:cubicBezTo>
                <a:cubicBezTo>
                  <a:pt x="53" y="105"/>
                  <a:pt x="53" y="224"/>
                  <a:pt x="76" y="240"/>
                </a:cubicBezTo>
                <a:cubicBezTo>
                  <a:pt x="102" y="235"/>
                  <a:pt x="119" y="220"/>
                  <a:pt x="144" y="212"/>
                </a:cubicBezTo>
                <a:cubicBezTo>
                  <a:pt x="183" y="216"/>
                  <a:pt x="217" y="228"/>
                  <a:pt x="256" y="232"/>
                </a:cubicBezTo>
                <a:cubicBezTo>
                  <a:pt x="275" y="238"/>
                  <a:pt x="293" y="242"/>
                  <a:pt x="312" y="248"/>
                </a:cubicBezTo>
                <a:cubicBezTo>
                  <a:pt x="320" y="251"/>
                  <a:pt x="328" y="257"/>
                  <a:pt x="336" y="260"/>
                </a:cubicBezTo>
                <a:cubicBezTo>
                  <a:pt x="350" y="274"/>
                  <a:pt x="365" y="286"/>
                  <a:pt x="384" y="292"/>
                </a:cubicBezTo>
                <a:cubicBezTo>
                  <a:pt x="403" y="321"/>
                  <a:pt x="433" y="330"/>
                  <a:pt x="464" y="340"/>
                </a:cubicBezTo>
                <a:cubicBezTo>
                  <a:pt x="476" y="344"/>
                  <a:pt x="488" y="348"/>
                  <a:pt x="500" y="352"/>
                </a:cubicBezTo>
                <a:cubicBezTo>
                  <a:pt x="504" y="353"/>
                  <a:pt x="512" y="356"/>
                  <a:pt x="512" y="356"/>
                </a:cubicBezTo>
                <a:cubicBezTo>
                  <a:pt x="523" y="373"/>
                  <a:pt x="529" y="388"/>
                  <a:pt x="540" y="404"/>
                </a:cubicBezTo>
                <a:cubicBezTo>
                  <a:pt x="546" y="462"/>
                  <a:pt x="566" y="506"/>
                  <a:pt x="584" y="560"/>
                </a:cubicBezTo>
                <a:cubicBezTo>
                  <a:pt x="585" y="573"/>
                  <a:pt x="585" y="587"/>
                  <a:pt x="588" y="600"/>
                </a:cubicBezTo>
                <a:cubicBezTo>
                  <a:pt x="589" y="605"/>
                  <a:pt x="594" y="608"/>
                  <a:pt x="596" y="612"/>
                </a:cubicBezTo>
                <a:cubicBezTo>
                  <a:pt x="596" y="612"/>
                  <a:pt x="606" y="642"/>
                  <a:pt x="608" y="648"/>
                </a:cubicBezTo>
                <a:cubicBezTo>
                  <a:pt x="611" y="656"/>
                  <a:pt x="624" y="653"/>
                  <a:pt x="632" y="656"/>
                </a:cubicBezTo>
                <a:cubicBezTo>
                  <a:pt x="651" y="662"/>
                  <a:pt x="672" y="659"/>
                  <a:pt x="692" y="660"/>
                </a:cubicBezTo>
                <a:cubicBezTo>
                  <a:pt x="694" y="637"/>
                  <a:pt x="686" y="597"/>
                  <a:pt x="712" y="588"/>
                </a:cubicBezTo>
                <a:cubicBezTo>
                  <a:pt x="728" y="592"/>
                  <a:pt x="738" y="595"/>
                  <a:pt x="752" y="604"/>
                </a:cubicBezTo>
                <a:cubicBezTo>
                  <a:pt x="790" y="660"/>
                  <a:pt x="729" y="671"/>
                  <a:pt x="700" y="700"/>
                </a:cubicBezTo>
                <a:cubicBezTo>
                  <a:pt x="697" y="708"/>
                  <a:pt x="695" y="716"/>
                  <a:pt x="692" y="724"/>
                </a:cubicBezTo>
                <a:cubicBezTo>
                  <a:pt x="690" y="729"/>
                  <a:pt x="696" y="733"/>
                  <a:pt x="700" y="736"/>
                </a:cubicBezTo>
                <a:cubicBezTo>
                  <a:pt x="714" y="747"/>
                  <a:pt x="753" y="750"/>
                  <a:pt x="768" y="752"/>
                </a:cubicBezTo>
                <a:cubicBezTo>
                  <a:pt x="773" y="744"/>
                  <a:pt x="779" y="736"/>
                  <a:pt x="784" y="728"/>
                </a:cubicBezTo>
                <a:cubicBezTo>
                  <a:pt x="787" y="724"/>
                  <a:pt x="792" y="716"/>
                  <a:pt x="792" y="716"/>
                </a:cubicBezTo>
                <a:cubicBezTo>
                  <a:pt x="815" y="719"/>
                  <a:pt x="826" y="720"/>
                  <a:pt x="844" y="732"/>
                </a:cubicBezTo>
                <a:cubicBezTo>
                  <a:pt x="856" y="750"/>
                  <a:pt x="873" y="750"/>
                  <a:pt x="892" y="756"/>
                </a:cubicBezTo>
                <a:cubicBezTo>
                  <a:pt x="900" y="758"/>
                  <a:pt x="916" y="764"/>
                  <a:pt x="916" y="764"/>
                </a:cubicBezTo>
                <a:cubicBezTo>
                  <a:pt x="921" y="780"/>
                  <a:pt x="928" y="788"/>
                  <a:pt x="940" y="800"/>
                </a:cubicBezTo>
                <a:cubicBezTo>
                  <a:pt x="945" y="816"/>
                  <a:pt x="952" y="819"/>
                  <a:pt x="968" y="824"/>
                </a:cubicBezTo>
                <a:cubicBezTo>
                  <a:pt x="976" y="821"/>
                  <a:pt x="983" y="810"/>
                  <a:pt x="992" y="812"/>
                </a:cubicBezTo>
                <a:cubicBezTo>
                  <a:pt x="1001" y="814"/>
                  <a:pt x="1016" y="828"/>
                  <a:pt x="1016" y="828"/>
                </a:cubicBezTo>
                <a:cubicBezTo>
                  <a:pt x="1026" y="842"/>
                  <a:pt x="1034" y="843"/>
                  <a:pt x="1048" y="852"/>
                </a:cubicBezTo>
                <a:cubicBezTo>
                  <a:pt x="1058" y="882"/>
                  <a:pt x="1043" y="846"/>
                  <a:pt x="1064" y="872"/>
                </a:cubicBezTo>
                <a:cubicBezTo>
                  <a:pt x="1070" y="879"/>
                  <a:pt x="1071" y="889"/>
                  <a:pt x="1076" y="896"/>
                </a:cubicBezTo>
                <a:cubicBezTo>
                  <a:pt x="1066" y="910"/>
                  <a:pt x="1058" y="911"/>
                  <a:pt x="1044" y="920"/>
                </a:cubicBezTo>
                <a:cubicBezTo>
                  <a:pt x="1034" y="950"/>
                  <a:pt x="1034" y="936"/>
                  <a:pt x="1040" y="964"/>
                </a:cubicBezTo>
                <a:cubicBezTo>
                  <a:pt x="1039" y="984"/>
                  <a:pt x="1042" y="1005"/>
                  <a:pt x="1036" y="1024"/>
                </a:cubicBezTo>
                <a:cubicBezTo>
                  <a:pt x="1035" y="1029"/>
                  <a:pt x="1029" y="1017"/>
                  <a:pt x="1024" y="1016"/>
                </a:cubicBezTo>
                <a:cubicBezTo>
                  <a:pt x="1020" y="1015"/>
                  <a:pt x="1016" y="1019"/>
                  <a:pt x="1012" y="1020"/>
                </a:cubicBezTo>
                <a:cubicBezTo>
                  <a:pt x="1018" y="1038"/>
                  <a:pt x="1026" y="1054"/>
                  <a:pt x="1032" y="1072"/>
                </a:cubicBezTo>
                <a:cubicBezTo>
                  <a:pt x="1033" y="1076"/>
                  <a:pt x="1036" y="1084"/>
                  <a:pt x="1036" y="1084"/>
                </a:cubicBezTo>
                <a:cubicBezTo>
                  <a:pt x="1035" y="1093"/>
                  <a:pt x="1034" y="1103"/>
                  <a:pt x="1032" y="1112"/>
                </a:cubicBezTo>
                <a:cubicBezTo>
                  <a:pt x="1030" y="1120"/>
                  <a:pt x="1024" y="1136"/>
                  <a:pt x="1024" y="1136"/>
                </a:cubicBezTo>
                <a:cubicBezTo>
                  <a:pt x="1022" y="1165"/>
                  <a:pt x="1034" y="1205"/>
                  <a:pt x="1004" y="1220"/>
                </a:cubicBezTo>
              </a:path>
            </a:pathLst>
          </a:custGeom>
          <a:noFill/>
          <a:ln w="28575" cmpd="sng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65548" name="Freeform 12"/>
          <p:cNvSpPr>
            <a:spLocks/>
          </p:cNvSpPr>
          <p:nvPr/>
        </p:nvSpPr>
        <p:spPr bwMode="auto">
          <a:xfrm>
            <a:off x="3556000" y="1465263"/>
            <a:ext cx="1193800" cy="2867025"/>
          </a:xfrm>
          <a:custGeom>
            <a:avLst/>
            <a:gdLst>
              <a:gd name="T0" fmla="*/ 866933865 w 752"/>
              <a:gd name="T1" fmla="*/ 32762829 h 1806"/>
              <a:gd name="T2" fmla="*/ 463708798 w 752"/>
              <a:gd name="T3" fmla="*/ 113407844 h 1806"/>
              <a:gd name="T4" fmla="*/ 473789420 w 752"/>
              <a:gd name="T5" fmla="*/ 143648123 h 1806"/>
              <a:gd name="T6" fmla="*/ 504031285 w 752"/>
              <a:gd name="T7" fmla="*/ 163810955 h 1806"/>
              <a:gd name="T8" fmla="*/ 524192528 w 752"/>
              <a:gd name="T9" fmla="*/ 224294739 h 1806"/>
              <a:gd name="T10" fmla="*/ 483870041 w 752"/>
              <a:gd name="T11" fmla="*/ 546874751 h 1806"/>
              <a:gd name="T12" fmla="*/ 383063725 w 752"/>
              <a:gd name="T13" fmla="*/ 1071067307 h 1806"/>
              <a:gd name="T14" fmla="*/ 292338129 w 752"/>
              <a:gd name="T15" fmla="*/ 1302921620 h 1806"/>
              <a:gd name="T16" fmla="*/ 231854399 w 752"/>
              <a:gd name="T17" fmla="*/ 1423889087 h 1806"/>
              <a:gd name="T18" fmla="*/ 221773777 w 752"/>
              <a:gd name="T19" fmla="*/ 1454130954 h 1806"/>
              <a:gd name="T20" fmla="*/ 131048132 w 752"/>
              <a:gd name="T21" fmla="*/ 1766630641 h 1806"/>
              <a:gd name="T22" fmla="*/ 70564377 w 752"/>
              <a:gd name="T23" fmla="*/ 1857356242 h 1806"/>
              <a:gd name="T24" fmla="*/ 30241878 w 752"/>
              <a:gd name="T25" fmla="*/ 1948081842 h 1806"/>
              <a:gd name="T26" fmla="*/ 10080625 w 752"/>
              <a:gd name="T27" fmla="*/ 2028726820 h 1806"/>
              <a:gd name="T28" fmla="*/ 20161250 w 752"/>
              <a:gd name="T29" fmla="*/ 2147483647 h 1806"/>
              <a:gd name="T30" fmla="*/ 0 w 752"/>
              <a:gd name="T31" fmla="*/ 2147483647 h 1806"/>
              <a:gd name="T32" fmla="*/ 20161250 w 752"/>
              <a:gd name="T33" fmla="*/ 2147483647 h 1806"/>
              <a:gd name="T34" fmla="*/ 100806242 w 752"/>
              <a:gd name="T35" fmla="*/ 2147483647 h 1806"/>
              <a:gd name="T36" fmla="*/ 272176886 w 752"/>
              <a:gd name="T37" fmla="*/ 2147483647 h 1806"/>
              <a:gd name="T38" fmla="*/ 403224968 w 752"/>
              <a:gd name="T39" fmla="*/ 2147483647 h 1806"/>
              <a:gd name="T40" fmla="*/ 423386311 w 752"/>
              <a:gd name="T41" fmla="*/ 2147483647 h 1806"/>
              <a:gd name="T42" fmla="*/ 574595637 w 752"/>
              <a:gd name="T43" fmla="*/ 2147483647 h 1806"/>
              <a:gd name="T44" fmla="*/ 665321232 w 752"/>
              <a:gd name="T45" fmla="*/ 2147483647 h 1806"/>
              <a:gd name="T46" fmla="*/ 685482476 w 752"/>
              <a:gd name="T47" fmla="*/ 2147483647 h 1806"/>
              <a:gd name="T48" fmla="*/ 705643719 w 752"/>
              <a:gd name="T49" fmla="*/ 2147483647 h 1806"/>
              <a:gd name="T50" fmla="*/ 715724341 w 752"/>
              <a:gd name="T51" fmla="*/ 2147483647 h 1806"/>
              <a:gd name="T52" fmla="*/ 756046828 w 752"/>
              <a:gd name="T53" fmla="*/ 2147483647 h 1806"/>
              <a:gd name="T54" fmla="*/ 776208071 w 752"/>
              <a:gd name="T55" fmla="*/ 2147483647 h 1806"/>
              <a:gd name="T56" fmla="*/ 786288693 w 752"/>
              <a:gd name="T57" fmla="*/ 2147483647 h 1806"/>
              <a:gd name="T58" fmla="*/ 1018143191 w 752"/>
              <a:gd name="T59" fmla="*/ 2147483647 h 1806"/>
              <a:gd name="T60" fmla="*/ 1411287439 w 752"/>
              <a:gd name="T61" fmla="*/ 2147483647 h 1806"/>
              <a:gd name="T62" fmla="*/ 1512093656 w 752"/>
              <a:gd name="T63" fmla="*/ 2147483647 h 1806"/>
              <a:gd name="T64" fmla="*/ 1693545244 w 752"/>
              <a:gd name="T65" fmla="*/ 2147483647 h 1806"/>
              <a:gd name="T66" fmla="*/ 1824593326 w 752"/>
              <a:gd name="T67" fmla="*/ 2147483647 h 1806"/>
              <a:gd name="T68" fmla="*/ 1854835192 w 752"/>
              <a:gd name="T69" fmla="*/ 2147483647 h 1806"/>
              <a:gd name="T70" fmla="*/ 1864915813 w 752"/>
              <a:gd name="T71" fmla="*/ 2147483647 h 180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752"/>
              <a:gd name="T109" fmla="*/ 0 h 1806"/>
              <a:gd name="T110" fmla="*/ 752 w 752"/>
              <a:gd name="T111" fmla="*/ 1806 h 180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752" h="1806">
                <a:moveTo>
                  <a:pt x="344" y="13"/>
                </a:moveTo>
                <a:cubicBezTo>
                  <a:pt x="267" y="0"/>
                  <a:pt x="239" y="8"/>
                  <a:pt x="184" y="45"/>
                </a:cubicBezTo>
                <a:cubicBezTo>
                  <a:pt x="185" y="49"/>
                  <a:pt x="185" y="54"/>
                  <a:pt x="188" y="57"/>
                </a:cubicBezTo>
                <a:cubicBezTo>
                  <a:pt x="191" y="61"/>
                  <a:pt x="197" y="61"/>
                  <a:pt x="200" y="65"/>
                </a:cubicBezTo>
                <a:cubicBezTo>
                  <a:pt x="204" y="72"/>
                  <a:pt x="208" y="89"/>
                  <a:pt x="208" y="89"/>
                </a:cubicBezTo>
                <a:cubicBezTo>
                  <a:pt x="206" y="148"/>
                  <a:pt x="219" y="177"/>
                  <a:pt x="192" y="217"/>
                </a:cubicBezTo>
                <a:cubicBezTo>
                  <a:pt x="203" y="285"/>
                  <a:pt x="218" y="381"/>
                  <a:pt x="152" y="425"/>
                </a:cubicBezTo>
                <a:cubicBezTo>
                  <a:pt x="126" y="463"/>
                  <a:pt x="159" y="488"/>
                  <a:pt x="116" y="517"/>
                </a:cubicBezTo>
                <a:cubicBezTo>
                  <a:pt x="95" y="548"/>
                  <a:pt x="103" y="532"/>
                  <a:pt x="92" y="565"/>
                </a:cubicBezTo>
                <a:cubicBezTo>
                  <a:pt x="91" y="569"/>
                  <a:pt x="88" y="577"/>
                  <a:pt x="88" y="577"/>
                </a:cubicBezTo>
                <a:cubicBezTo>
                  <a:pt x="85" y="611"/>
                  <a:pt x="79" y="674"/>
                  <a:pt x="52" y="701"/>
                </a:cubicBezTo>
                <a:cubicBezTo>
                  <a:pt x="47" y="717"/>
                  <a:pt x="40" y="725"/>
                  <a:pt x="28" y="737"/>
                </a:cubicBezTo>
                <a:cubicBezTo>
                  <a:pt x="24" y="750"/>
                  <a:pt x="16" y="760"/>
                  <a:pt x="12" y="773"/>
                </a:cubicBezTo>
                <a:cubicBezTo>
                  <a:pt x="9" y="784"/>
                  <a:pt x="4" y="805"/>
                  <a:pt x="4" y="805"/>
                </a:cubicBezTo>
                <a:cubicBezTo>
                  <a:pt x="5" y="842"/>
                  <a:pt x="6" y="880"/>
                  <a:pt x="8" y="917"/>
                </a:cubicBezTo>
                <a:cubicBezTo>
                  <a:pt x="10" y="942"/>
                  <a:pt x="20" y="934"/>
                  <a:pt x="0" y="941"/>
                </a:cubicBezTo>
                <a:cubicBezTo>
                  <a:pt x="2" y="953"/>
                  <a:pt x="6" y="965"/>
                  <a:pt x="8" y="977"/>
                </a:cubicBezTo>
                <a:cubicBezTo>
                  <a:pt x="13" y="1018"/>
                  <a:pt x="1" y="1040"/>
                  <a:pt x="40" y="1053"/>
                </a:cubicBezTo>
                <a:cubicBezTo>
                  <a:pt x="50" y="1094"/>
                  <a:pt x="83" y="1053"/>
                  <a:pt x="108" y="1045"/>
                </a:cubicBezTo>
                <a:cubicBezTo>
                  <a:pt x="125" y="1046"/>
                  <a:pt x="144" y="1042"/>
                  <a:pt x="160" y="1049"/>
                </a:cubicBezTo>
                <a:cubicBezTo>
                  <a:pt x="168" y="1053"/>
                  <a:pt x="168" y="1073"/>
                  <a:pt x="168" y="1073"/>
                </a:cubicBezTo>
                <a:cubicBezTo>
                  <a:pt x="175" y="1140"/>
                  <a:pt x="168" y="1209"/>
                  <a:pt x="228" y="1249"/>
                </a:cubicBezTo>
                <a:cubicBezTo>
                  <a:pt x="238" y="1256"/>
                  <a:pt x="252" y="1252"/>
                  <a:pt x="264" y="1253"/>
                </a:cubicBezTo>
                <a:cubicBezTo>
                  <a:pt x="275" y="1286"/>
                  <a:pt x="259" y="1234"/>
                  <a:pt x="272" y="1305"/>
                </a:cubicBezTo>
                <a:cubicBezTo>
                  <a:pt x="274" y="1313"/>
                  <a:pt x="280" y="1329"/>
                  <a:pt x="280" y="1329"/>
                </a:cubicBezTo>
                <a:cubicBezTo>
                  <a:pt x="283" y="1348"/>
                  <a:pt x="290" y="1364"/>
                  <a:pt x="284" y="1381"/>
                </a:cubicBezTo>
                <a:cubicBezTo>
                  <a:pt x="288" y="1403"/>
                  <a:pt x="294" y="1424"/>
                  <a:pt x="300" y="1445"/>
                </a:cubicBezTo>
                <a:cubicBezTo>
                  <a:pt x="303" y="1456"/>
                  <a:pt x="308" y="1477"/>
                  <a:pt x="308" y="1477"/>
                </a:cubicBezTo>
                <a:cubicBezTo>
                  <a:pt x="309" y="1493"/>
                  <a:pt x="309" y="1509"/>
                  <a:pt x="312" y="1525"/>
                </a:cubicBezTo>
                <a:cubicBezTo>
                  <a:pt x="320" y="1563"/>
                  <a:pt x="375" y="1578"/>
                  <a:pt x="404" y="1597"/>
                </a:cubicBezTo>
                <a:cubicBezTo>
                  <a:pt x="429" y="1635"/>
                  <a:pt x="516" y="1620"/>
                  <a:pt x="560" y="1629"/>
                </a:cubicBezTo>
                <a:cubicBezTo>
                  <a:pt x="560" y="1630"/>
                  <a:pt x="599" y="1689"/>
                  <a:pt x="600" y="1689"/>
                </a:cubicBezTo>
                <a:cubicBezTo>
                  <a:pt x="628" y="1698"/>
                  <a:pt x="648" y="1721"/>
                  <a:pt x="672" y="1737"/>
                </a:cubicBezTo>
                <a:cubicBezTo>
                  <a:pt x="690" y="1749"/>
                  <a:pt x="706" y="1761"/>
                  <a:pt x="724" y="1773"/>
                </a:cubicBezTo>
                <a:cubicBezTo>
                  <a:pt x="728" y="1776"/>
                  <a:pt x="736" y="1781"/>
                  <a:pt x="736" y="1781"/>
                </a:cubicBezTo>
                <a:cubicBezTo>
                  <a:pt x="744" y="1806"/>
                  <a:pt x="752" y="1805"/>
                  <a:pt x="740" y="1805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65549" name="Freeform 13"/>
          <p:cNvSpPr>
            <a:spLocks/>
          </p:cNvSpPr>
          <p:nvPr/>
        </p:nvSpPr>
        <p:spPr bwMode="auto">
          <a:xfrm>
            <a:off x="3190875" y="2825750"/>
            <a:ext cx="714375" cy="1428750"/>
          </a:xfrm>
          <a:custGeom>
            <a:avLst/>
            <a:gdLst>
              <a:gd name="T0" fmla="*/ 1134070402 w 450"/>
              <a:gd name="T1" fmla="*/ 2147483647 h 900"/>
              <a:gd name="T2" fmla="*/ 1053425424 w 450"/>
              <a:gd name="T3" fmla="*/ 2147483647 h 900"/>
              <a:gd name="T4" fmla="*/ 992941690 w 450"/>
              <a:gd name="T5" fmla="*/ 2076608980 h 900"/>
              <a:gd name="T6" fmla="*/ 892135467 w 450"/>
              <a:gd name="T7" fmla="*/ 1995964002 h 900"/>
              <a:gd name="T8" fmla="*/ 720764690 w 450"/>
              <a:gd name="T9" fmla="*/ 1723787201 h 900"/>
              <a:gd name="T10" fmla="*/ 670361579 w 450"/>
              <a:gd name="T11" fmla="*/ 1673384090 h 900"/>
              <a:gd name="T12" fmla="*/ 660280957 w 450"/>
              <a:gd name="T13" fmla="*/ 1622980582 h 900"/>
              <a:gd name="T14" fmla="*/ 569555356 w 450"/>
              <a:gd name="T15" fmla="*/ 1512093737 h 900"/>
              <a:gd name="T16" fmla="*/ 488910378 w 450"/>
              <a:gd name="T17" fmla="*/ 1431448759 h 900"/>
              <a:gd name="T18" fmla="*/ 388104056 w 450"/>
              <a:gd name="T19" fmla="*/ 1290320047 h 900"/>
              <a:gd name="T20" fmla="*/ 297378456 w 450"/>
              <a:gd name="T21" fmla="*/ 1179433202 h 900"/>
              <a:gd name="T22" fmla="*/ 257055967 w 450"/>
              <a:gd name="T23" fmla="*/ 1118949468 h 900"/>
              <a:gd name="T24" fmla="*/ 196572184 w 450"/>
              <a:gd name="T25" fmla="*/ 1078626979 h 900"/>
              <a:gd name="T26" fmla="*/ 115927206 w 450"/>
              <a:gd name="T27" fmla="*/ 1159271957 h 900"/>
              <a:gd name="T28" fmla="*/ 85685314 w 450"/>
              <a:gd name="T29" fmla="*/ 1451610003 h 900"/>
              <a:gd name="T30" fmla="*/ 5040313 w 450"/>
              <a:gd name="T31" fmla="*/ 1381045647 h 900"/>
              <a:gd name="T32" fmla="*/ 15120940 w 450"/>
              <a:gd name="T33" fmla="*/ 1038304490 h 900"/>
              <a:gd name="T34" fmla="*/ 45362813 w 450"/>
              <a:gd name="T35" fmla="*/ 544353801 h 900"/>
              <a:gd name="T36" fmla="*/ 105846583 w 450"/>
              <a:gd name="T37" fmla="*/ 393144368 h 900"/>
              <a:gd name="T38" fmla="*/ 146169072 w 450"/>
              <a:gd name="T39" fmla="*/ 332660634 h 900"/>
              <a:gd name="T40" fmla="*/ 246975345 w 450"/>
              <a:gd name="T41" fmla="*/ 0 h 9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450"/>
              <a:gd name="T64" fmla="*/ 0 h 900"/>
              <a:gd name="T65" fmla="*/ 450 w 450"/>
              <a:gd name="T66" fmla="*/ 900 h 9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450" h="900">
                <a:moveTo>
                  <a:pt x="450" y="900"/>
                </a:moveTo>
                <a:cubicBezTo>
                  <a:pt x="443" y="880"/>
                  <a:pt x="435" y="867"/>
                  <a:pt x="418" y="856"/>
                </a:cubicBezTo>
                <a:cubicBezTo>
                  <a:pt x="409" y="842"/>
                  <a:pt x="408" y="834"/>
                  <a:pt x="394" y="824"/>
                </a:cubicBezTo>
                <a:cubicBezTo>
                  <a:pt x="388" y="805"/>
                  <a:pt x="372" y="798"/>
                  <a:pt x="354" y="792"/>
                </a:cubicBezTo>
                <a:cubicBezTo>
                  <a:pt x="349" y="730"/>
                  <a:pt x="350" y="695"/>
                  <a:pt x="286" y="684"/>
                </a:cubicBezTo>
                <a:cubicBezTo>
                  <a:pt x="281" y="676"/>
                  <a:pt x="271" y="672"/>
                  <a:pt x="266" y="664"/>
                </a:cubicBezTo>
                <a:cubicBezTo>
                  <a:pt x="263" y="658"/>
                  <a:pt x="265" y="650"/>
                  <a:pt x="262" y="644"/>
                </a:cubicBezTo>
                <a:cubicBezTo>
                  <a:pt x="254" y="626"/>
                  <a:pt x="242" y="611"/>
                  <a:pt x="226" y="600"/>
                </a:cubicBezTo>
                <a:cubicBezTo>
                  <a:pt x="217" y="586"/>
                  <a:pt x="208" y="577"/>
                  <a:pt x="194" y="568"/>
                </a:cubicBezTo>
                <a:cubicBezTo>
                  <a:pt x="185" y="542"/>
                  <a:pt x="178" y="528"/>
                  <a:pt x="154" y="512"/>
                </a:cubicBezTo>
                <a:cubicBezTo>
                  <a:pt x="141" y="493"/>
                  <a:pt x="136" y="480"/>
                  <a:pt x="118" y="468"/>
                </a:cubicBezTo>
                <a:cubicBezTo>
                  <a:pt x="113" y="460"/>
                  <a:pt x="107" y="452"/>
                  <a:pt x="102" y="444"/>
                </a:cubicBezTo>
                <a:cubicBezTo>
                  <a:pt x="97" y="436"/>
                  <a:pt x="78" y="428"/>
                  <a:pt x="78" y="428"/>
                </a:cubicBezTo>
                <a:cubicBezTo>
                  <a:pt x="64" y="437"/>
                  <a:pt x="55" y="446"/>
                  <a:pt x="46" y="460"/>
                </a:cubicBezTo>
                <a:cubicBezTo>
                  <a:pt x="52" y="496"/>
                  <a:pt x="77" y="562"/>
                  <a:pt x="34" y="576"/>
                </a:cubicBezTo>
                <a:cubicBezTo>
                  <a:pt x="11" y="571"/>
                  <a:pt x="9" y="569"/>
                  <a:pt x="2" y="548"/>
                </a:cubicBezTo>
                <a:cubicBezTo>
                  <a:pt x="7" y="487"/>
                  <a:pt x="10" y="481"/>
                  <a:pt x="6" y="412"/>
                </a:cubicBezTo>
                <a:cubicBezTo>
                  <a:pt x="7" y="358"/>
                  <a:pt x="0" y="277"/>
                  <a:pt x="18" y="216"/>
                </a:cubicBezTo>
                <a:cubicBezTo>
                  <a:pt x="23" y="200"/>
                  <a:pt x="33" y="169"/>
                  <a:pt x="42" y="156"/>
                </a:cubicBezTo>
                <a:cubicBezTo>
                  <a:pt x="47" y="148"/>
                  <a:pt x="58" y="132"/>
                  <a:pt x="58" y="132"/>
                </a:cubicBezTo>
                <a:cubicBezTo>
                  <a:pt x="63" y="65"/>
                  <a:pt x="72" y="53"/>
                  <a:pt x="98" y="0"/>
                </a:cubicBezTo>
              </a:path>
            </a:pathLst>
          </a:custGeom>
          <a:noFill/>
          <a:ln w="28575" cmpd="sng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2" grpId="0"/>
      <p:bldP spid="65543" grpId="0"/>
      <p:bldP spid="65544" grpId="0"/>
      <p:bldP spid="65547" grpId="0" animBg="1"/>
      <p:bldP spid="65548" grpId="0" animBg="1"/>
      <p:bldP spid="6554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7772400" cy="762000"/>
          </a:xfrm>
          <a:noFill/>
        </p:spPr>
        <p:txBody>
          <a:bodyPr anchor="t"/>
          <a:lstStyle/>
          <a:p>
            <a:pPr eaLnBrk="1" hangingPunct="1"/>
            <a:r>
              <a:rPr lang="th-TH" sz="40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ข้อมูลสารบัญแผนที่และการอ้างอิง</a:t>
            </a:r>
            <a:endParaRPr lang="th-TH" sz="2800" dirty="0">
              <a:solidFill>
                <a:srgbClr val="FF33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8851" name="Picture 4" descr="C:\WINDOWS\Desktop\งานรองผอ\PICTURE\สารบัญแผนที่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8200" y="1676400"/>
            <a:ext cx="7696200" cy="34099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914400"/>
          </a:xfrm>
          <a:noFill/>
        </p:spPr>
        <p:txBody>
          <a:bodyPr anchor="t"/>
          <a:lstStyle/>
          <a:p>
            <a:pPr eaLnBrk="1" hangingPunct="1"/>
            <a:r>
              <a:rPr lang="th-TH" sz="32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ข้อมูลในส่วนของพื้นดินและพื้นน้ำ </a:t>
            </a:r>
            <a:br>
              <a:rPr lang="en-US" sz="32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4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(ข้อมูลจากการสำรวจทางอุทกศาสตร์)</a:t>
            </a:r>
            <a:endParaRPr lang="th-TH" sz="2800" b="1" dirty="0">
              <a:solidFill>
                <a:srgbClr val="FF33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1524000"/>
            <a:ext cx="7162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Tx/>
              <a:buChar char="•"/>
              <a:defRPr/>
            </a:pPr>
            <a:r>
              <a:rPr lang="th-TH" sz="28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ข้อมูลความลึกน้ำ</a:t>
            </a:r>
          </a:p>
          <a:p>
            <a:pPr marL="381000" indent="-381000">
              <a:buFontTx/>
              <a:buChar char="•"/>
              <a:defRPr/>
            </a:pPr>
            <a:r>
              <a:rPr lang="th-TH" sz="28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ข้อมูลกระแสน้ำ (ทิศทางและความเร็ว)</a:t>
            </a:r>
          </a:p>
          <a:p>
            <a:pPr marL="381000" indent="-381000">
              <a:buFontTx/>
              <a:buChar char="•"/>
              <a:defRPr/>
            </a:pPr>
            <a:r>
              <a:rPr lang="th-TH" sz="28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ข้อมูลพื้นท้องทะเล (โคลน, ทราย, กรวด, เปลือกหอย)</a:t>
            </a:r>
          </a:p>
          <a:p>
            <a:pPr marL="381000" indent="-381000">
              <a:buFontTx/>
              <a:buChar char="•"/>
              <a:defRPr/>
            </a:pPr>
            <a:r>
              <a:rPr lang="th-TH" sz="28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สิ่งที่เป็นอันตรายต่อการเดินเรือ (โขดหินใต้น้ำ)</a:t>
            </a:r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4438" y="3429000"/>
            <a:ext cx="3352800" cy="2819400"/>
          </a:xfrm>
          <a:prstGeom prst="rect">
            <a:avLst/>
          </a:prstGeom>
          <a:noFill/>
          <a:ln w="9525">
            <a:solidFill>
              <a:schemeClr val="bg2">
                <a:lumMod val="10000"/>
              </a:schemeClr>
            </a:solidFill>
            <a:miter lim="800000"/>
            <a:headEnd/>
            <a:tailEnd/>
          </a:ln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1600" y="3429000"/>
            <a:ext cx="3143250" cy="2779712"/>
          </a:xfrm>
          <a:prstGeom prst="rect">
            <a:avLst/>
          </a:prstGeom>
          <a:noFill/>
          <a:ln w="9525">
            <a:solidFill>
              <a:schemeClr val="bg2">
                <a:lumMod val="10000"/>
              </a:schemeClr>
            </a:solidFill>
            <a:miter lim="800000"/>
            <a:headEnd/>
            <a:tailEnd/>
          </a:ln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429500" y="1285875"/>
            <a:ext cx="1509713" cy="1581150"/>
          </a:xfrm>
          <a:prstGeom prst="rect">
            <a:avLst/>
          </a:prstGeom>
          <a:noFill/>
          <a:ln w="9525">
            <a:solidFill>
              <a:schemeClr val="bg2">
                <a:lumMod val="1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62000" y="3886200"/>
            <a:ext cx="7924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 eaLnBrk="0" hangingPunct="0"/>
            <a:b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แผนที่ </a:t>
            </a:r>
            <a:r>
              <a:rPr lang="en-US" sz="2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(map)</a:t>
            </a:r>
            <a:r>
              <a:rPr lang="th-TH" sz="2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สื่อ</a:t>
            </a: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รูปแบบหนึ่งที่ถ่ายทอดข้อมูลของโลกในรูปของกราฟิก โดยการย่อส่วนให้เล็กลง</a:t>
            </a:r>
            <a:r>
              <a:rPr lang="th-TH" sz="2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ด้วยมาตราส่วน</a:t>
            </a: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ขนาดต่างๆ และเส้นโครงแผนที่แบบต่างๆ ให้เข้าใจ</a:t>
            </a:r>
            <a:r>
              <a:rPr lang="th-TH" sz="2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ตรงตามวัตถุประสงค์</a:t>
            </a:r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ด้วยการใช้</a:t>
            </a:r>
            <a:r>
              <a:rPr lang="th-TH" sz="2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สัญลักษณ์</a:t>
            </a:r>
          </a:p>
          <a:p>
            <a:pPr algn="thaiDist" eaLnBrk="0" hangingPunct="0"/>
            <a:r>
              <a:rPr lang="th-TH" sz="28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(พจนานุกรมศัพท์ภูมิศาสตร์ ฉบับราชบัณฑิตยสถาน, พ.ศ.2549)</a:t>
            </a:r>
          </a:p>
          <a:p>
            <a:pPr algn="thaiDist" eaLnBrk="0" hangingPunct="0"/>
            <a:endParaRPr lang="th-TH" sz="2800" b="1" dirty="0">
              <a:solidFill>
                <a:srgbClr val="0066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8963" name="Rectangle 3"/>
          <p:cNvSpPr>
            <a:spLocks noChangeArrowheads="1"/>
          </p:cNvSpPr>
          <p:nvPr/>
        </p:nvSpPr>
        <p:spPr bwMode="auto">
          <a:xfrm>
            <a:off x="3048000" y="609600"/>
            <a:ext cx="379623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แผนที่ (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Map) </a:t>
            </a:r>
            <a:r>
              <a:rPr lang="th-TH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คืออะไร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?</a:t>
            </a:r>
            <a:endParaRPr lang="th-TH" sz="4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1498313"/>
            <a:ext cx="2667000" cy="254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 descr="monito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38600" y="1600200"/>
            <a:ext cx="3505200" cy="25146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7772400" cy="914400"/>
          </a:xfrm>
          <a:noFill/>
        </p:spPr>
        <p:txBody>
          <a:bodyPr anchor="t">
            <a:normAutofit fontScale="90000"/>
          </a:bodyPr>
          <a:lstStyle/>
          <a:p>
            <a:pPr eaLnBrk="1" hangingPunct="1"/>
            <a:r>
              <a:rPr lang="th-TH" sz="33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ข้อมูลในส่วนของพื้นดินและพื้นน้ำ </a:t>
            </a:r>
            <a:br>
              <a:rPr lang="en-US" sz="33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8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(ข้อมูลจากการสำรวจทางอุทกศาสตร์)</a:t>
            </a:r>
            <a:endParaRPr lang="th-TH" sz="3200" b="1" dirty="0">
              <a:solidFill>
                <a:srgbClr val="FF33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219200" y="1371600"/>
            <a:ext cx="7162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Tx/>
              <a:buChar char="•"/>
              <a:defRPr/>
            </a:pPr>
            <a:r>
              <a:rPr lang="th-TH" sz="28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ที่หมายเด่นชัดในการหาตำบลที่เรือ (เช่น เสาวิทยุ)</a:t>
            </a:r>
          </a:p>
          <a:p>
            <a:pPr marL="381000" indent="-381000">
              <a:buFontTx/>
              <a:buChar char="•"/>
              <a:defRPr/>
            </a:pPr>
            <a:r>
              <a:rPr lang="th-TH" sz="28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เครื่องหมายช่วยการเดินเรือ (ประภาคาร, กระโจมไฟ, ทุ่นไฟ)</a:t>
            </a:r>
          </a:p>
          <a:p>
            <a:pPr marL="381000" indent="-381000">
              <a:buFontTx/>
              <a:buChar char="•"/>
              <a:defRPr/>
            </a:pPr>
            <a:r>
              <a:rPr lang="th-TH" sz="28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ลักษณะขอบฝั่ง (ฝั่งชัน, ฝั่งราบ)</a:t>
            </a:r>
          </a:p>
          <a:p>
            <a:pPr marL="381000" indent="-381000">
              <a:buFontTx/>
              <a:buChar char="•"/>
              <a:defRPr/>
            </a:pPr>
            <a:r>
              <a:rPr lang="th-TH" sz="2800" b="1" kern="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ข้อมูลอื่นๆ ที่จำเป็นต่อการเดินเรือ</a:t>
            </a:r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750" y="3643313"/>
            <a:ext cx="6891338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4313238"/>
            <a:ext cx="3810000" cy="6096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th-TH" sz="3200" b="1" i="1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838200"/>
            <a:ext cx="8229600" cy="914400"/>
          </a:xfrm>
          <a:noFill/>
        </p:spPr>
        <p:txBody>
          <a:bodyPr anchor="t">
            <a:normAutofit/>
          </a:bodyPr>
          <a:lstStyle/>
          <a:p>
            <a:pPr eaLnBrk="1" hangingPunct="1"/>
            <a:r>
              <a:rPr lang="th-TH" sz="2800" b="1" dirty="0">
                <a:solidFill>
                  <a:srgbClr val="FF3399"/>
                </a:solidFill>
              </a:rPr>
              <a:t>ตัวอย่างการใช้สัญลักษณ์แทนสิ่งต่างๆ ในแผนที่เดินเรือ</a:t>
            </a:r>
            <a:br>
              <a:rPr lang="th-TH" sz="2800" b="1" dirty="0">
                <a:solidFill>
                  <a:srgbClr val="FF3399"/>
                </a:solidFill>
              </a:rPr>
            </a:br>
            <a:endParaRPr lang="th-TH" sz="2400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066800" y="1981200"/>
            <a:ext cx="7162800" cy="4572000"/>
          </a:xfrm>
          <a:prstGeom prst="rect">
            <a:avLst/>
          </a:prstGeom>
          <a:noFill/>
          <a:ln w="28575">
            <a:solidFill>
              <a:srgbClr val="33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1066800" y="2743200"/>
            <a:ext cx="7162800" cy="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1066800" y="3505200"/>
            <a:ext cx="7162800" cy="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1066800" y="4267200"/>
            <a:ext cx="7162800" cy="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1066800" y="5029200"/>
            <a:ext cx="7162800" cy="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1066800" y="5791200"/>
            <a:ext cx="7162800" cy="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4267200" y="1981200"/>
            <a:ext cx="0" cy="4572000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219200" y="2058988"/>
            <a:ext cx="2819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h-TH" sz="3200" b="1" dirty="0">
                <a:solidFill>
                  <a:srgbClr val="3333FF"/>
                </a:solidFill>
                <a:latin typeface="TH SarabunPSK" pitchFamily="34" charset="-34"/>
                <a:cs typeface="TH SarabunPSK" pitchFamily="34" charset="-34"/>
              </a:rPr>
              <a:t>รายการ</a:t>
            </a:r>
            <a:endParaRPr lang="th-TH" sz="28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4800600" y="20574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h-TH" sz="3200" b="1" dirty="0">
                <a:solidFill>
                  <a:srgbClr val="3333FF"/>
                </a:solidFill>
                <a:latin typeface="TH SarabunPSK" pitchFamily="34" charset="-34"/>
                <a:cs typeface="TH SarabunPSK" pitchFamily="34" charset="-34"/>
              </a:rPr>
              <a:t>สัญลักษณ์</a:t>
            </a:r>
            <a:endParaRPr lang="th-TH" sz="28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219200" y="28194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h-TH" sz="3200" b="1" dirty="0">
                <a:solidFill>
                  <a:srgbClr val="3333FF"/>
                </a:solidFill>
                <a:latin typeface="TH SarabunPSK" pitchFamily="34" charset="-34"/>
                <a:cs typeface="TH SarabunPSK" pitchFamily="34" charset="-34"/>
              </a:rPr>
              <a:t>โขดหินใต้น้ำ</a:t>
            </a:r>
            <a:endParaRPr lang="th-TH" sz="28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219200" y="35814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h-TH" sz="3200" b="1" dirty="0">
                <a:solidFill>
                  <a:srgbClr val="3333FF"/>
                </a:solidFill>
                <a:latin typeface="TH SarabunPSK" pitchFamily="34" charset="-34"/>
                <a:cs typeface="TH SarabunPSK" pitchFamily="34" charset="-34"/>
              </a:rPr>
              <a:t>พื้นท้องทะเล</a:t>
            </a:r>
            <a:endParaRPr lang="th-TH" sz="28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219200" y="43434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h-TH" sz="3200" b="1" dirty="0">
                <a:solidFill>
                  <a:srgbClr val="3333FF"/>
                </a:solidFill>
                <a:latin typeface="TH SarabunPSK" pitchFamily="34" charset="-34"/>
                <a:cs typeface="TH SarabunPSK" pitchFamily="34" charset="-34"/>
              </a:rPr>
              <a:t>กระแสน้ำ</a:t>
            </a:r>
            <a:endParaRPr lang="th-TH" sz="28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990600" y="5105400"/>
            <a:ext cx="3200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h-TH" sz="2800" b="1" dirty="0">
                <a:solidFill>
                  <a:srgbClr val="3333FF"/>
                </a:solidFill>
                <a:latin typeface="TH SarabunPSK" pitchFamily="34" charset="-34"/>
                <a:cs typeface="TH SarabunPSK" pitchFamily="34" charset="-34"/>
              </a:rPr>
              <a:t>ประภาคาร กระโจมไฟ ทุ่น</a:t>
            </a:r>
            <a:endParaRPr lang="th-TH" sz="2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295400" y="58674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h-TH" sz="3200" b="1" dirty="0">
                <a:solidFill>
                  <a:srgbClr val="3333FF"/>
                </a:solidFill>
                <a:latin typeface="TH SarabunPSK" pitchFamily="34" charset="-34"/>
                <a:cs typeface="TH SarabunPSK" pitchFamily="34" charset="-34"/>
              </a:rPr>
              <a:t>ขอบฝั่ง</a:t>
            </a:r>
            <a:endParaRPr lang="th-TH" sz="28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4343400" y="2819400"/>
            <a:ext cx="3810000" cy="609600"/>
          </a:xfrm>
          <a:prstGeom prst="rect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19" name="Oval 20"/>
          <p:cNvSpPr>
            <a:spLocks noChangeArrowheads="1"/>
          </p:cNvSpPr>
          <p:nvPr/>
        </p:nvSpPr>
        <p:spPr bwMode="auto">
          <a:xfrm>
            <a:off x="4800600" y="2895600"/>
            <a:ext cx="457200" cy="457200"/>
          </a:xfrm>
          <a:prstGeom prst="ellips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876800" y="2971800"/>
            <a:ext cx="304800" cy="304800"/>
            <a:chOff x="3264" y="1488"/>
            <a:chExt cx="192" cy="192"/>
          </a:xfrm>
        </p:grpSpPr>
        <p:sp>
          <p:nvSpPr>
            <p:cNvPr id="21" name="Line 22"/>
            <p:cNvSpPr>
              <a:spLocks noChangeShapeType="1"/>
            </p:cNvSpPr>
            <p:nvPr/>
          </p:nvSpPr>
          <p:spPr bwMode="auto">
            <a:xfrm>
              <a:off x="3264" y="1584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th-TH" sz="2800">
                <a:solidFill>
                  <a:srgbClr val="000000"/>
                </a:solidFill>
                <a:latin typeface="Angsana New" pitchFamily="18" charset="-34"/>
                <a:cs typeface="+mn-cs"/>
              </a:endParaRPr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3360" y="148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th-TH" sz="2800">
                <a:solidFill>
                  <a:srgbClr val="000000"/>
                </a:solidFill>
                <a:latin typeface="Angsana New" pitchFamily="18" charset="-34"/>
                <a:cs typeface="+mn-cs"/>
              </a:endParaRPr>
            </a:p>
          </p:txBody>
        </p:sp>
      </p:grpSp>
      <p:sp>
        <p:nvSpPr>
          <p:cNvPr id="23" name="Line 24"/>
          <p:cNvSpPr>
            <a:spLocks noChangeShapeType="1"/>
          </p:cNvSpPr>
          <p:nvPr/>
        </p:nvSpPr>
        <p:spPr bwMode="auto">
          <a:xfrm>
            <a:off x="6019800" y="31242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6248400" y="2895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25" name="Oval 26"/>
          <p:cNvSpPr>
            <a:spLocks noChangeArrowheads="1"/>
          </p:cNvSpPr>
          <p:nvPr/>
        </p:nvSpPr>
        <p:spPr bwMode="auto">
          <a:xfrm>
            <a:off x="6400800" y="29718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26" name="Oval 27"/>
          <p:cNvSpPr>
            <a:spLocks noChangeArrowheads="1"/>
          </p:cNvSpPr>
          <p:nvPr/>
        </p:nvSpPr>
        <p:spPr bwMode="auto">
          <a:xfrm>
            <a:off x="6400800" y="32004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27" name="Oval 28"/>
          <p:cNvSpPr>
            <a:spLocks noChangeArrowheads="1"/>
          </p:cNvSpPr>
          <p:nvPr/>
        </p:nvSpPr>
        <p:spPr bwMode="auto">
          <a:xfrm>
            <a:off x="6019800" y="29718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28" name="Oval 29"/>
          <p:cNvSpPr>
            <a:spLocks noChangeArrowheads="1"/>
          </p:cNvSpPr>
          <p:nvPr/>
        </p:nvSpPr>
        <p:spPr bwMode="auto">
          <a:xfrm>
            <a:off x="6019800" y="32004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4343400" y="3551238"/>
            <a:ext cx="3810000" cy="6096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i="1">
                <a:solidFill>
                  <a:srgbClr val="000000"/>
                </a:solidFill>
                <a:latin typeface="Angsana New" pitchFamily="18" charset="-34"/>
                <a:cs typeface="+mn-cs"/>
              </a:rPr>
              <a:t>S    ,     M    ,   Sh</a:t>
            </a:r>
            <a:endParaRPr lang="th-TH" sz="3200" b="1" i="1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30" name="Rectangle 31"/>
          <p:cNvSpPr>
            <a:spLocks noChangeArrowheads="1"/>
          </p:cNvSpPr>
          <p:nvPr/>
        </p:nvSpPr>
        <p:spPr bwMode="auto">
          <a:xfrm>
            <a:off x="4343400" y="5105400"/>
            <a:ext cx="2057400" cy="609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th-TH" sz="2800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sp>
        <p:nvSpPr>
          <p:cNvPr id="31" name="Rectangle 32"/>
          <p:cNvSpPr>
            <a:spLocks noChangeArrowheads="1"/>
          </p:cNvSpPr>
          <p:nvPr/>
        </p:nvSpPr>
        <p:spPr bwMode="auto">
          <a:xfrm>
            <a:off x="6477000" y="5105400"/>
            <a:ext cx="1676400" cy="6096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th-TH" sz="3200" b="1" i="1">
              <a:solidFill>
                <a:srgbClr val="000000"/>
              </a:solidFill>
              <a:latin typeface="Angsana New" pitchFamily="18" charset="-34"/>
              <a:cs typeface="+mn-cs"/>
            </a:endParaRPr>
          </a:p>
        </p:txBody>
      </p:sp>
      <p:pic>
        <p:nvPicPr>
          <p:cNvPr id="81950" name="Picture 33" descr="C:\WINDOWS\Desktop\งานรองผอ\PICTURE\ฝั่งชัน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629400" y="5886450"/>
            <a:ext cx="1524000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1" name="Picture 34" descr="C:\WINDOWS\Desktop\งานรองผอ\PICTURE\ฝั่งทราย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43400" y="5886450"/>
            <a:ext cx="2133600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2" name="Picture 36" descr="C:\WINDOWS\Desktop\งานรองผอ\PICTURE\กระแสน้ำ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81600" y="4343400"/>
            <a:ext cx="205740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3" name="Picture 37" descr="C:\WINDOWS\Desktop\งานรองผอ\PICTURE\ทุ่นกระป๋อง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534150" y="5181600"/>
            <a:ext cx="1374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4" name="Picture 38" descr="C:\WINDOWS\Desktop\งานรองผอ\PICTURE\กระโจมไฟ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356100" y="5105400"/>
            <a:ext cx="2044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Connector 38"/>
          <p:cNvCxnSpPr/>
          <p:nvPr/>
        </p:nvCxnSpPr>
        <p:spPr>
          <a:xfrm>
            <a:off x="7142163" y="3109913"/>
            <a:ext cx="5000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196138" y="2935288"/>
            <a:ext cx="382587" cy="346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7201694" y="2975769"/>
            <a:ext cx="373063" cy="257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8229600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การอ่านแบ</a:t>
            </a:r>
            <a:r>
              <a:rPr lang="th-TH" b="1" dirty="0" err="1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ริ่ง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และระยะทาง</a:t>
            </a:r>
            <a:b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การลงตำบลที่เรือและการอ่านค่าพิกัดภูมิศาสตร์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8130" name="Picture 2" descr="D:\DataFrom_oldQC02\E\01_รวมงานร.ท.ไพรัช\MS_PowerPoint\สอนหลักสูตรการข่าวเม.ย.54\ภาพประกอบ\IMG_289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33600" y="2514600"/>
            <a:ext cx="4673601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h-TH" sz="40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การใช้แผนที่เดินเรือ</a:t>
            </a:r>
            <a:endParaRPr lang="th-TH" sz="2800" dirty="0">
              <a:solidFill>
                <a:srgbClr val="FF33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676400"/>
            <a:ext cx="7086600" cy="2362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spcBef>
                <a:spcPct val="0"/>
              </a:spcBef>
            </a:pPr>
            <a:r>
              <a:rPr lang="th-TH" sz="36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การอ่านแบ</a:t>
            </a:r>
            <a:r>
              <a:rPr lang="th-TH" sz="36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ริ่ง</a:t>
            </a:r>
            <a:r>
              <a:rPr lang="th-TH" sz="36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(การวัดทิศทาง)</a:t>
            </a:r>
          </a:p>
          <a:p>
            <a:pPr marL="285750" indent="-285750">
              <a:spcBef>
                <a:spcPct val="0"/>
              </a:spcBef>
            </a:pPr>
            <a:r>
              <a:rPr lang="th-TH" sz="36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การวัดระยะทาง</a:t>
            </a:r>
          </a:p>
          <a:p>
            <a:pPr marL="285750" indent="-285750">
              <a:spcBef>
                <a:spcPct val="0"/>
              </a:spcBef>
            </a:pPr>
            <a:r>
              <a:rPr lang="th-TH" sz="36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การลงตำบลที่เรือและการอ่านค่าพิกัดภูมิศาสตร์ (</a:t>
            </a:r>
            <a:r>
              <a:rPr lang="th-TH" sz="36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แลต.</a:t>
            </a:r>
            <a:r>
              <a:rPr lang="th-TH" sz="36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,ลอง.)</a:t>
            </a:r>
          </a:p>
        </p:txBody>
      </p:sp>
    </p:spTree>
  </p:cSld>
  <p:clrMapOvr>
    <a:masterClrMapping/>
  </p:clrMapOvr>
  <p:transition spd="med">
    <p:random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80288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คำนิยามที่เกี่ยวข้อง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924800" cy="4495800"/>
          </a:xfrm>
        </p:spPr>
        <p:txBody>
          <a:bodyPr>
            <a:normAutofit/>
          </a:bodyPr>
          <a:lstStyle/>
          <a:p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เส้นละติจูด (</a:t>
            </a:r>
            <a:r>
              <a:rPr lang="th-TH" sz="2400" b="1" dirty="0" err="1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แลต.</a:t>
            </a:r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: Latitude (LAT)</a:t>
            </a:r>
          </a:p>
          <a:p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เส้นลองจิจูด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ลอง.)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: Longitude (LONG)</a:t>
            </a:r>
          </a:p>
          <a:p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ขอบ</a:t>
            </a:r>
            <a:r>
              <a:rPr lang="th-TH" sz="2400" b="1" dirty="0" err="1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แลต.</a:t>
            </a:r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 (ขอบตั้ง)</a:t>
            </a:r>
          </a:p>
          <a:p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ขอบลอง. (ขอบแนวนอน)</a:t>
            </a:r>
          </a:p>
          <a:p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ค่าละติจูด (</a:t>
            </a:r>
            <a:r>
              <a:rPr lang="th-TH" sz="2400" b="1" dirty="0" err="1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แลต.</a:t>
            </a:r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: Latitude (LAT)</a:t>
            </a:r>
          </a:p>
          <a:p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ค่าลองจิจูด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ลอง.)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: Longitude (LONG)</a:t>
            </a:r>
            <a:endParaRPr lang="th-TH" sz="2400" b="1" dirty="0">
              <a:solidFill>
                <a:schemeClr val="accent1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673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4495800"/>
            <a:ext cx="3657600" cy="1946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00600" y="4419600"/>
            <a:ext cx="3585751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11" descr="http://visual.merriam-webster.com/images/earth/geography/cartography/map-projection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419600" y="2514600"/>
            <a:ext cx="259675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762000"/>
            <a:ext cx="3124200" cy="551688"/>
          </a:xfrm>
        </p:spPr>
        <p:txBody>
          <a:bodyPr>
            <a:normAutofit/>
          </a:bodyPr>
          <a:lstStyle/>
          <a:p>
            <a:r>
              <a:rPr lang="th-TH" sz="32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คำนิยามที่เกี่ยวข้อง</a:t>
            </a:r>
          </a:p>
        </p:txBody>
      </p:sp>
      <p:pic>
        <p:nvPicPr>
          <p:cNvPr id="180228" name="Picture 4" descr="http://www.colorado.edu/geography/gcraft/notes/mapproj/gif/mercator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71600" y="2057400"/>
            <a:ext cx="6154098" cy="3886200"/>
          </a:xfrm>
          <a:prstGeom prst="rect">
            <a:avLst/>
          </a:prstGeom>
          <a:noFill/>
        </p:spPr>
      </p:pic>
      <p:pic>
        <p:nvPicPr>
          <p:cNvPr id="9" name="Picture 11" descr="http://visual.merriam-webster.com/images/earth/geography/cartography/map-projection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14400" y="304800"/>
            <a:ext cx="227216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ตัวเชื่อมต่อตรง 10"/>
          <p:cNvCxnSpPr/>
          <p:nvPr/>
        </p:nvCxnSpPr>
        <p:spPr>
          <a:xfrm>
            <a:off x="1600200" y="4016022"/>
            <a:ext cx="57150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ตัวเชื่อมต่อตรง 12"/>
          <p:cNvCxnSpPr>
            <a:stCxn id="180228" idx="0"/>
            <a:endCxn id="180228" idx="2"/>
          </p:cNvCxnSpPr>
          <p:nvPr/>
        </p:nvCxnSpPr>
        <p:spPr>
          <a:xfrm rot="16200000" flipH="1">
            <a:off x="2505549" y="4000500"/>
            <a:ext cx="3886200" cy="1588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620000" y="38100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เส้นศูนย์สูตร</a:t>
            </a:r>
          </a:p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(Equator)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2400" y="60198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เส้นเม</a:t>
            </a:r>
            <a:r>
              <a:rPr lang="th-TH" dirty="0" err="1">
                <a:latin typeface="TH SarabunPSK" pitchFamily="34" charset="-34"/>
                <a:cs typeface="TH SarabunPSK" pitchFamily="34" charset="-34"/>
              </a:rPr>
              <a:t>ริเดียน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แรก</a:t>
            </a:r>
          </a:p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(prime meridian)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27432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เส้นละติจูด</a:t>
            </a:r>
          </a:p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(Latitude)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600" y="45720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เส้นละติจูด</a:t>
            </a:r>
          </a:p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(Latitude)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81200" y="6059269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เส้นลองจิจูด</a:t>
            </a:r>
          </a:p>
          <a:p>
            <a:r>
              <a:rPr lang="en-US" dirty="0"/>
              <a:t>(Longitude)</a:t>
            </a:r>
            <a:endParaRPr lang="th-TH" dirty="0"/>
          </a:p>
        </p:txBody>
      </p:sp>
      <p:sp>
        <p:nvSpPr>
          <p:cNvPr id="19" name="TextBox 18"/>
          <p:cNvSpPr txBox="1"/>
          <p:nvPr/>
        </p:nvSpPr>
        <p:spPr>
          <a:xfrm>
            <a:off x="5791200" y="60198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เส้นลองจิจูด</a:t>
            </a:r>
          </a:p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(Longitude)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21" name="ลูกศรเชื่อมต่อแบบตรง 20"/>
          <p:cNvCxnSpPr>
            <a:stCxn id="16" idx="3"/>
          </p:cNvCxnSpPr>
          <p:nvPr/>
        </p:nvCxnSpPr>
        <p:spPr>
          <a:xfrm>
            <a:off x="1219200" y="3066366"/>
            <a:ext cx="381000" cy="4388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ลูกศรเชื่อมต่อแบบตรง 22"/>
          <p:cNvCxnSpPr>
            <a:stCxn id="16" idx="3"/>
          </p:cNvCxnSpPr>
          <p:nvPr/>
        </p:nvCxnSpPr>
        <p:spPr>
          <a:xfrm flipV="1">
            <a:off x="1219200" y="2819400"/>
            <a:ext cx="381000" cy="246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ลูกศรเชื่อมต่อแบบตรง 24"/>
          <p:cNvCxnSpPr>
            <a:stCxn id="16" idx="3"/>
          </p:cNvCxnSpPr>
          <p:nvPr/>
        </p:nvCxnSpPr>
        <p:spPr>
          <a:xfrm flipV="1">
            <a:off x="1219200" y="2057400"/>
            <a:ext cx="381000" cy="1008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ลูกศรเชื่อมต่อแบบตรง 26"/>
          <p:cNvCxnSpPr>
            <a:stCxn id="17" idx="3"/>
          </p:cNvCxnSpPr>
          <p:nvPr/>
        </p:nvCxnSpPr>
        <p:spPr>
          <a:xfrm flipV="1">
            <a:off x="1219200" y="4495800"/>
            <a:ext cx="381000" cy="3993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ลูกศรเชื่อมต่อแบบตรง 28"/>
          <p:cNvCxnSpPr>
            <a:stCxn id="17" idx="3"/>
          </p:cNvCxnSpPr>
          <p:nvPr/>
        </p:nvCxnSpPr>
        <p:spPr>
          <a:xfrm>
            <a:off x="1219200" y="4895166"/>
            <a:ext cx="381000" cy="286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>
            <a:stCxn id="17" idx="3"/>
          </p:cNvCxnSpPr>
          <p:nvPr/>
        </p:nvCxnSpPr>
        <p:spPr>
          <a:xfrm>
            <a:off x="1219200" y="4895166"/>
            <a:ext cx="381000" cy="1048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8200" y="838200"/>
            <a:ext cx="7620000" cy="5743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76800" y="2133600"/>
            <a:ext cx="3722840" cy="359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09600" y="914400"/>
            <a:ext cx="6934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การอ่านแบ</a:t>
            </a:r>
            <a:r>
              <a:rPr lang="th-TH" sz="2800" b="1" dirty="0" err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ริ่ง</a:t>
            </a:r>
            <a:r>
              <a:rPr lang="th-TH" sz="28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(การวัดทิศทาง)</a:t>
            </a:r>
          </a:p>
          <a:p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57200" y="19812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ในการเดินเรือ มุมแบ</a:t>
            </a:r>
            <a:r>
              <a:rPr lang="th-TH" sz="2000" b="1" dirty="0" err="1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ริ่ง</a:t>
            </a:r>
            <a:r>
              <a:rPr lang="th-TH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หมายถึงทิศทางจากวัตถุหนึ่ง ไปสู่อีกวัตถุหนึ่ง โดยมากใช้ในการอ้างอิงวัตถุใดๆ จากเรือของตัวเอง</a:t>
            </a:r>
          </a:p>
          <a:p>
            <a:endParaRPr lang="th-TH" sz="2000" b="1" dirty="0">
              <a:solidFill>
                <a:schemeClr val="accent1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แบ</a:t>
            </a:r>
            <a:r>
              <a:rPr lang="th-TH" sz="2000" b="1" dirty="0" err="1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ริ่ง</a:t>
            </a:r>
            <a:r>
              <a:rPr lang="th-TH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จริง (</a:t>
            </a:r>
            <a:r>
              <a:rPr lang="en-US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True Bearings)</a:t>
            </a:r>
          </a:p>
          <a:p>
            <a:r>
              <a:rPr lang="th-TH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เป็นการวัดมุม โดยเทียบกับทิศเหนือจริง</a:t>
            </a:r>
          </a:p>
          <a:p>
            <a:endParaRPr lang="th-TH" sz="2000" b="1" dirty="0">
              <a:solidFill>
                <a:schemeClr val="accent1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แบ</a:t>
            </a:r>
            <a:r>
              <a:rPr lang="th-TH" sz="2000" b="1" dirty="0" err="1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ริ่ง</a:t>
            </a:r>
            <a:r>
              <a:rPr lang="th-TH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สัมพัทธ์ (</a:t>
            </a:r>
            <a:r>
              <a:rPr lang="en-US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Relative Bearings)</a:t>
            </a:r>
          </a:p>
          <a:p>
            <a:r>
              <a:rPr lang="th-TH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เป็นการวัดมุมโดยการเทียบกับทิศหัวเรือ</a:t>
            </a:r>
          </a:p>
        </p:txBody>
      </p:sp>
      <p:pic>
        <p:nvPicPr>
          <p:cNvPr id="5" name="Picture 5" descr="compass_circle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66800" y="4876800"/>
            <a:ext cx="3333750" cy="1533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00200" y="1697037"/>
            <a:ext cx="6629400" cy="4551363"/>
            <a:chOff x="1008" y="810"/>
            <a:chExt cx="4176" cy="2867"/>
          </a:xfrm>
        </p:grpSpPr>
        <p:pic>
          <p:nvPicPr>
            <p:cNvPr id="29699" name="Picture 3" descr="C:\WINDOWS\Desktop\งานรองผอ\PICTURE\nc112small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1008" y="810"/>
              <a:ext cx="4176" cy="286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700" name="Text Box 4"/>
            <p:cNvSpPr txBox="1">
              <a:spLocks noChangeArrowheads="1"/>
            </p:cNvSpPr>
            <p:nvPr/>
          </p:nvSpPr>
          <p:spPr bwMode="auto">
            <a:xfrm>
              <a:off x="3456" y="2544"/>
              <a:ext cx="22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66"/>
                  </a:solidFill>
                </a:rPr>
                <a:t>A</a:t>
              </a:r>
              <a:endParaRPr lang="th-TH"/>
            </a:p>
          </p:txBody>
        </p:sp>
        <p:sp>
          <p:nvSpPr>
            <p:cNvPr id="29701" name="Text Box 5"/>
            <p:cNvSpPr txBox="1">
              <a:spLocks noChangeArrowheads="1"/>
            </p:cNvSpPr>
            <p:nvPr/>
          </p:nvSpPr>
          <p:spPr bwMode="auto">
            <a:xfrm>
              <a:off x="3984" y="1440"/>
              <a:ext cx="21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66"/>
                  </a:solidFill>
                </a:rPr>
                <a:t>B</a:t>
              </a:r>
              <a:endParaRPr lang="th-TH"/>
            </a:p>
          </p:txBody>
        </p:sp>
      </p:grpSp>
      <p:sp>
        <p:nvSpPr>
          <p:cNvPr id="297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85800"/>
            <a:ext cx="83820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h-TH" sz="4000" b="1" dirty="0">
                <a:solidFill>
                  <a:srgbClr val="FF3399"/>
                </a:solidFill>
              </a:rPr>
              <a:t>การวัดทิศทางในแผนที่เดินเรือ</a:t>
            </a:r>
            <a:endParaRPr lang="th-TH" sz="2800" b="1" dirty="0">
              <a:solidFill>
                <a:srgbClr val="FF3399"/>
              </a:solidFill>
            </a:endParaRP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 flipH="1">
            <a:off x="5503863" y="3078162"/>
            <a:ext cx="779462" cy="1447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 rot="17931068">
            <a:off x="4343400" y="4144962"/>
            <a:ext cx="2209800" cy="228600"/>
          </a:xfrm>
          <a:prstGeom prst="rect">
            <a:avLst/>
          </a:prstGeom>
          <a:noFill/>
          <a:ln w="28575">
            <a:solidFill>
              <a:srgbClr val="FF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 rot="17931068">
            <a:off x="4114800" y="3992562"/>
            <a:ext cx="2209800" cy="228600"/>
          </a:xfrm>
          <a:prstGeom prst="rect">
            <a:avLst/>
          </a:prstGeom>
          <a:noFill/>
          <a:ln w="28575">
            <a:solidFill>
              <a:srgbClr val="FF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 rot="17931068">
            <a:off x="3886200" y="3840162"/>
            <a:ext cx="2209800" cy="228600"/>
          </a:xfrm>
          <a:prstGeom prst="rect">
            <a:avLst/>
          </a:prstGeom>
          <a:noFill/>
          <a:ln w="28575">
            <a:solidFill>
              <a:srgbClr val="FF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 rot="17931068">
            <a:off x="3505200" y="3535362"/>
            <a:ext cx="2209800" cy="228600"/>
          </a:xfrm>
          <a:prstGeom prst="rect">
            <a:avLst/>
          </a:prstGeom>
          <a:noFill/>
          <a:ln w="28575">
            <a:solidFill>
              <a:srgbClr val="FF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3810000" y="2041525"/>
            <a:ext cx="10887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3200" b="1">
                <a:solidFill>
                  <a:srgbClr val="FF33CC"/>
                </a:solidFill>
                <a:latin typeface="TH SarabunPSK" pitchFamily="34" charset="-34"/>
                <a:cs typeface="TH SarabunPSK" pitchFamily="34" charset="-34"/>
              </a:rPr>
              <a:t>ทิศ 030</a:t>
            </a: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709" name="Oval 13"/>
          <p:cNvSpPr>
            <a:spLocks noChangeArrowheads="1"/>
          </p:cNvSpPr>
          <p:nvPr/>
        </p:nvSpPr>
        <p:spPr bwMode="auto">
          <a:xfrm>
            <a:off x="4800600" y="2544762"/>
            <a:ext cx="381000" cy="3810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711" name="Oval 15"/>
          <p:cNvSpPr>
            <a:spLocks noChangeArrowheads="1"/>
          </p:cNvSpPr>
          <p:nvPr/>
        </p:nvSpPr>
        <p:spPr bwMode="auto">
          <a:xfrm>
            <a:off x="4114800" y="3840162"/>
            <a:ext cx="381000" cy="3810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3108325" y="3641725"/>
            <a:ext cx="10887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3200" b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ทิศ 210</a:t>
            </a: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 animBg="1"/>
      <p:bldP spid="29704" grpId="0" animBg="1"/>
      <p:bldP spid="29705" grpId="0" animBg="1"/>
      <p:bldP spid="29706" grpId="0" animBg="1"/>
      <p:bldP spid="29707" grpId="0" animBg="1"/>
      <p:bldP spid="29708" grpId="0" autoUpdateAnimBg="0"/>
      <p:bldP spid="29709" grpId="0" animBg="1"/>
      <p:bldP spid="29711" grpId="0" animBg="1"/>
      <p:bldP spid="29712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0"/>
            <a:ext cx="77724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h-TH" sz="40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การวัดระยะทาง</a:t>
            </a:r>
            <a:endParaRPr lang="th-TH" sz="2800" b="1" dirty="0">
              <a:solidFill>
                <a:srgbClr val="FF33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219200"/>
            <a:ext cx="74676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การวัดระยะในแผนที่เดินเรือใช้หน่วยเป็น </a:t>
            </a:r>
            <a:r>
              <a:rPr lang="th-TH" b="1" i="1" dirty="0">
                <a:solidFill>
                  <a:srgbClr val="FF33CC"/>
                </a:solidFill>
                <a:latin typeface="TH SarabunPSK" pitchFamily="34" charset="-34"/>
                <a:cs typeface="TH SarabunPSK" pitchFamily="34" charset="-34"/>
              </a:rPr>
              <a:t>“ไมล์ทะเล”</a:t>
            </a: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โดยวัดที่ขอบละติจูด </a:t>
            </a:r>
            <a:r>
              <a:rPr lang="en-US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ขอบตั้ง)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b="1" baseline="300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0 </a:t>
            </a: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(องศา) </a:t>
            </a:r>
            <a:r>
              <a:rPr lang="en-US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= 60 </a:t>
            </a:r>
            <a:r>
              <a:rPr lang="th-TH" b="1" baseline="300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ลิปดา) </a:t>
            </a:r>
            <a:r>
              <a:rPr lang="en-US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= 3,600 </a:t>
            </a:r>
            <a:r>
              <a:rPr lang="en-US" b="1" baseline="300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// </a:t>
            </a:r>
            <a:r>
              <a:rPr lang="en-US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พิลิปดา)    </a:t>
            </a:r>
            <a:r>
              <a:rPr lang="en-US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(Degree, Minute, Second)</a:t>
            </a:r>
            <a:endParaRPr lang="th-TH" b="1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b="1" baseline="30000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0 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(องศา) </a:t>
            </a:r>
            <a:r>
              <a:rPr lang="en-US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= 60 </a:t>
            </a:r>
            <a:r>
              <a:rPr lang="th-TH" b="1" baseline="30000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ลิปดา)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1 </a:t>
            </a:r>
            <a:r>
              <a:rPr lang="th-TH" b="1" baseline="30000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(</a:t>
            </a:r>
            <a:r>
              <a:rPr lang="th-TH" b="1" dirty="0" err="1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ลิบดา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r>
              <a:rPr lang="en-US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=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60 </a:t>
            </a:r>
            <a:r>
              <a:rPr lang="en-US" b="1" baseline="30000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// </a:t>
            </a:r>
            <a:r>
              <a:rPr lang="en-US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พิลิปดา)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th-TH" sz="3200" b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1 </a:t>
            </a:r>
            <a:r>
              <a:rPr lang="th-TH" sz="3200" b="1" u="sng" baseline="300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3200" b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(ลิปดา) </a:t>
            </a:r>
            <a:r>
              <a:rPr lang="en-US" sz="3200" b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=</a:t>
            </a:r>
            <a:r>
              <a:rPr lang="th-TH" sz="3200" b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1 ไมล์ทะเล </a:t>
            </a:r>
            <a:r>
              <a:rPr lang="en-US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= 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1.852 กม. </a:t>
            </a:r>
            <a:r>
              <a:rPr lang="en-US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=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2,000 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หลา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               1 ไมล์บกในแผนที่    </a:t>
            </a:r>
            <a:r>
              <a:rPr lang="en-US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= 1.6 </a:t>
            </a:r>
            <a:r>
              <a:rPr lang="th-TH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กม.</a:t>
            </a:r>
          </a:p>
        </p:txBody>
      </p:sp>
      <p:pic>
        <p:nvPicPr>
          <p:cNvPr id="37890" name="Picture 2" descr="D:\DataFrom_oldQC02\E\01_รวมงานร.ท.ไพรัช\MS_PowerPoint\สอนหลักสูตรการข่าวเม.ย.54\ภาพประกอบ\IMG_28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66999" y="4114800"/>
            <a:ext cx="3729319" cy="243840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 flipV="1">
            <a:off x="3810000" y="5638800"/>
            <a:ext cx="6858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20000"/>
          </a:xfrm>
        </p:spPr>
        <p:txBody>
          <a:bodyPr>
            <a:normAutofit fontScale="90000"/>
          </a:bodyPr>
          <a:lstStyle/>
          <a:p>
            <a:pPr marL="361950" eaLnBrk="1" hangingPunct="1"/>
            <a:r>
              <a:rPr lang="th-TH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แผนที่เดินเรือ (</a:t>
            </a:r>
            <a:r>
              <a:rPr lang="en-US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Nautical Chart) </a:t>
            </a:r>
            <a:r>
              <a:rPr lang="th-TH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คืออะไร </a:t>
            </a:r>
            <a:r>
              <a:rPr lang="en-US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?</a:t>
            </a:r>
            <a:endParaRPr lang="th-TH" sz="46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458200" cy="2209800"/>
          </a:xfrm>
        </p:spPr>
        <p:txBody>
          <a:bodyPr>
            <a:noAutofit/>
          </a:bodyPr>
          <a:lstStyle/>
          <a:p>
            <a:pPr marL="0" indent="542925" algn="thaiDist" eaLnBrk="1" hangingPunct="1">
              <a:buFont typeface="Wingdings" pitchFamily="2" charset="2"/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คือแผนที่ที่มีจุดประสงค์พิเศษที่ออกแบบมา</a:t>
            </a:r>
            <a:r>
              <a:rPr lang="th-TH" sz="32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ใช้เพื่อการเดินเรือ  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แสดงรายละเอียดต่างๆ ได้แก่ ความลึก ลักษณะพื้นท้องทะเล ความสูงต่ำ        ภูมิประเทศ รูปร่างและลักษณะเส้นขอบฝั่ง สิ่งอันตรายต่อการเดินเรือและเครื่องหมายช่วยการเดินเรือ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409492"/>
            <a:ext cx="7772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IHO S-66 Edition 1.0.0 - Facts about Electronic Charts and Carriage Requirements </a:t>
            </a:r>
          </a:p>
          <a:p>
            <a:endParaRPr lang="th-TH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3124200"/>
            <a:ext cx="8686800" cy="3086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h-TH" sz="40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หน่วยวัดความเร็วเรือ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90600" y="1371600"/>
            <a:ext cx="7543800" cy="497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tabLst>
                <a:tab pos="4194175" algn="l"/>
              </a:tabLst>
            </a:pP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หน่วยวัดความเร็วเรือ</a:t>
            </a:r>
            <a:r>
              <a:rPr lang="th-TH" sz="3200" b="1" dirty="0" err="1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เป็นน๊อต</a:t>
            </a: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(Knot)  = </a:t>
            </a: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ไมล์ทะเล / ชั่วโมง</a:t>
            </a:r>
          </a:p>
          <a:p>
            <a:pPr>
              <a:spcBef>
                <a:spcPct val="50000"/>
              </a:spcBef>
              <a:tabLst>
                <a:tab pos="4194175" algn="l"/>
              </a:tabLst>
            </a:pP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ตัวอย่างเช่น เรือมีความเร็ว 20 </a:t>
            </a:r>
            <a:r>
              <a:rPr lang="th-TH" sz="3200" b="1" dirty="0" err="1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น๊อต</a:t>
            </a: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 	</a:t>
            </a:r>
            <a:r>
              <a:rPr lang="en-US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= </a:t>
            </a: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20 ไมล์ทะเล / ชั่วโมง</a:t>
            </a:r>
          </a:p>
          <a:p>
            <a:pPr>
              <a:spcBef>
                <a:spcPct val="50000"/>
              </a:spcBef>
              <a:tabLst>
                <a:tab pos="4194175" algn="l"/>
              </a:tabLst>
            </a:pP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= </a:t>
            </a: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20 </a:t>
            </a:r>
            <a:r>
              <a:rPr lang="en-US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x 1.852 </a:t>
            </a: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กม. / ชั่วโมง</a:t>
            </a:r>
          </a:p>
          <a:p>
            <a:pPr>
              <a:spcBef>
                <a:spcPct val="50000"/>
              </a:spcBef>
              <a:tabLst>
                <a:tab pos="4194175" algn="l"/>
              </a:tabLst>
            </a:pP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= 37.540 </a:t>
            </a:r>
            <a:r>
              <a:rPr lang="th-TH" sz="3200" b="1" dirty="0">
                <a:solidFill>
                  <a:srgbClr val="6600FF"/>
                </a:solidFill>
                <a:latin typeface="TH SarabunPSK" pitchFamily="34" charset="-34"/>
                <a:cs typeface="TH SarabunPSK" pitchFamily="34" charset="-34"/>
              </a:rPr>
              <a:t>กม. / ชั่วโมง</a:t>
            </a:r>
          </a:p>
          <a:p>
            <a:pPr>
              <a:spcBef>
                <a:spcPct val="50000"/>
              </a:spcBef>
              <a:tabLst>
                <a:tab pos="4194175" algn="l"/>
              </a:tabLst>
            </a:pPr>
            <a:endParaRPr lang="th-TH" sz="3200" b="1" dirty="0">
              <a:solidFill>
                <a:srgbClr val="6600FF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spcBef>
                <a:spcPct val="50000"/>
              </a:spcBef>
              <a:tabLst>
                <a:tab pos="4194175" algn="l"/>
              </a:tabLst>
            </a:pPr>
            <a:endParaRPr lang="th-TH" sz="3200" b="1" dirty="0">
              <a:solidFill>
                <a:srgbClr val="6600FF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spcBef>
                <a:spcPct val="50000"/>
              </a:spcBef>
              <a:tabLst>
                <a:tab pos="4194175" algn="l"/>
              </a:tabLst>
            </a:pPr>
            <a:endParaRPr lang="th-TH" sz="3200" b="1" dirty="0">
              <a:solidFill>
                <a:srgbClr val="66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2642" name="Picture 2" descr="http://t0.gstatic.com/images?q=tbn:ANd9GcTuOwVL-LGuU5c-DEZg__5M6p4i8coOppcgTM-nf1ugE4XhclQk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2895600"/>
            <a:ext cx="4007787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14400"/>
            <a:ext cx="77724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h-TH" sz="40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ตัวอย่างการวัดระยะทางในแผนที่เดินเรือ</a:t>
            </a:r>
            <a:endParaRPr lang="th-TH" sz="2800" dirty="0">
              <a:solidFill>
                <a:srgbClr val="FF33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7651" name="Picture 3" descr="C:\WINDOWS\Desktop\งานรองผอ\PICTURE\การวัดระย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76400" y="2133600"/>
            <a:ext cx="5719763" cy="31511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09600" y="5562600"/>
            <a:ext cx="8305800" cy="609600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ทำไมต้องวัดระยะทางที่ขอบวัดที่ขอบละติจูด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(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ขอบตั้ง)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</p:spTree>
  </p:cSld>
  <p:clrMapOvr>
    <a:masterClrMapping/>
  </p:clrMapOvr>
  <p:transition spd="med">
    <p:random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0"/>
            <a:ext cx="77724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h-TH" sz="4000" b="1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การวัดระยะทางในแผนที่เดินเรือ</a:t>
            </a:r>
            <a:endParaRPr lang="th-TH" sz="2800" dirty="0">
              <a:solidFill>
                <a:srgbClr val="FF33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533400" y="1981200"/>
            <a:ext cx="2133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thaiDist"/>
            <a:r>
              <a:rPr lang="th-TH" sz="24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การวัดระยะทางในแผนที่เดินเรือ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ต้องวัดที่ขอบละติจูดเท่านั้น </a:t>
            </a:r>
            <a:r>
              <a:rPr lang="th-TH" sz="24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เนื่องจากระยะห่างของวงขนานละติจูดจะยืดออกไปเมื่อละติจูดสูงขึ้น   ดังรูป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8677" name="Picture 5" descr="C:\WINDOWS\Desktop\งานรองผอ\การวัดระยะ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86088" y="2057400"/>
            <a:ext cx="5700712" cy="34020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580195" y="2762254"/>
            <a:ext cx="330200" cy="369888"/>
            <a:chOff x="3600" y="1765"/>
            <a:chExt cx="208" cy="233"/>
          </a:xfrm>
        </p:grpSpPr>
        <p:sp>
          <p:nvSpPr>
            <p:cNvPr id="28679" name="Text Box 7"/>
            <p:cNvSpPr txBox="1">
              <a:spLocks noChangeArrowheads="1"/>
            </p:cNvSpPr>
            <p:nvPr/>
          </p:nvSpPr>
          <p:spPr bwMode="auto">
            <a:xfrm>
              <a:off x="3601" y="1765"/>
              <a:ext cx="1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0066"/>
                  </a:solidFill>
                  <a:latin typeface="Angsana New" pitchFamily="18" charset="-34"/>
                  <a:cs typeface="Angsana New" pitchFamily="18" charset="-34"/>
                </a:rPr>
                <a:t>C</a:t>
              </a:r>
              <a:endParaRPr lang="th-TH" b="1" dirty="0">
                <a:solidFill>
                  <a:srgbClr val="FF0066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28680" name="Oval 8"/>
            <p:cNvSpPr>
              <a:spLocks noChangeArrowheads="1"/>
            </p:cNvSpPr>
            <p:nvPr/>
          </p:nvSpPr>
          <p:spPr bwMode="auto">
            <a:xfrm>
              <a:off x="3600" y="1776"/>
              <a:ext cx="208" cy="207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h-TH"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7061200" y="2209800"/>
            <a:ext cx="330200" cy="369888"/>
            <a:chOff x="4544" y="1440"/>
            <a:chExt cx="208" cy="233"/>
          </a:xfrm>
        </p:grpSpPr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4553" y="1440"/>
              <a:ext cx="1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0066"/>
                  </a:solidFill>
                  <a:latin typeface="Angsana New" pitchFamily="18" charset="-34"/>
                  <a:cs typeface="Angsana New" pitchFamily="18" charset="-34"/>
                </a:rPr>
                <a:t>D</a:t>
              </a:r>
              <a:endParaRPr lang="th-TH" b="1" dirty="0">
                <a:solidFill>
                  <a:srgbClr val="FF0066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28683" name="Oval 11"/>
            <p:cNvSpPr>
              <a:spLocks noChangeArrowheads="1"/>
            </p:cNvSpPr>
            <p:nvPr/>
          </p:nvSpPr>
          <p:spPr bwMode="auto">
            <a:xfrm>
              <a:off x="4544" y="1440"/>
              <a:ext cx="208" cy="207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h-TH"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6556375" y="3436938"/>
            <a:ext cx="330200" cy="474662"/>
            <a:chOff x="3823" y="2372"/>
            <a:chExt cx="208" cy="299"/>
          </a:xfrm>
        </p:grpSpPr>
        <p:sp>
          <p:nvSpPr>
            <p:cNvPr id="28685" name="Text Box 13"/>
            <p:cNvSpPr txBox="1">
              <a:spLocks noChangeArrowheads="1"/>
            </p:cNvSpPr>
            <p:nvPr/>
          </p:nvSpPr>
          <p:spPr bwMode="auto">
            <a:xfrm>
              <a:off x="3838" y="2372"/>
              <a:ext cx="1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66"/>
                  </a:solidFill>
                  <a:latin typeface="Angsana New" pitchFamily="18" charset="-34"/>
                  <a:cs typeface="Angsana New" pitchFamily="18" charset="-34"/>
                </a:rPr>
                <a:t>A</a:t>
              </a:r>
              <a:endParaRPr lang="th-TH" b="1">
                <a:solidFill>
                  <a:srgbClr val="FF0066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28686" name="Oval 14"/>
            <p:cNvSpPr>
              <a:spLocks noChangeArrowheads="1"/>
            </p:cNvSpPr>
            <p:nvPr/>
          </p:nvSpPr>
          <p:spPr bwMode="auto">
            <a:xfrm>
              <a:off x="3823" y="2463"/>
              <a:ext cx="208" cy="208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h-TH"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7086600" y="3225800"/>
            <a:ext cx="330200" cy="439738"/>
            <a:chOff x="4496" y="1307"/>
            <a:chExt cx="208" cy="277"/>
          </a:xfrm>
        </p:grpSpPr>
        <p:sp>
          <p:nvSpPr>
            <p:cNvPr id="28688" name="Text Box 16"/>
            <p:cNvSpPr txBox="1">
              <a:spLocks noChangeArrowheads="1"/>
            </p:cNvSpPr>
            <p:nvPr/>
          </p:nvSpPr>
          <p:spPr bwMode="auto">
            <a:xfrm>
              <a:off x="4521" y="1307"/>
              <a:ext cx="18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66"/>
                  </a:solidFill>
                  <a:latin typeface="Angsana New" pitchFamily="18" charset="-34"/>
                  <a:cs typeface="Angsana New" pitchFamily="18" charset="-34"/>
                </a:rPr>
                <a:t>B</a:t>
              </a:r>
              <a:endParaRPr lang="th-TH" b="1">
                <a:solidFill>
                  <a:srgbClr val="FF0066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28689" name="Oval 17"/>
            <p:cNvSpPr>
              <a:spLocks noChangeArrowheads="1"/>
            </p:cNvSpPr>
            <p:nvPr/>
          </p:nvSpPr>
          <p:spPr bwMode="auto">
            <a:xfrm>
              <a:off x="4496" y="1376"/>
              <a:ext cx="208" cy="208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h-TH">
                <a:latin typeface="Angsana New" pitchFamily="18" charset="-34"/>
                <a:cs typeface="Angsana New" pitchFamily="18" charset="-34"/>
              </a:endParaRPr>
            </a:p>
          </p:txBody>
        </p:sp>
      </p:grpSp>
    </p:spTree>
  </p:cSld>
  <p:clrMapOvr>
    <a:masterClrMapping/>
  </p:clrMapOvr>
  <p:transition spd="med">
    <p:random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WINDOWS\Desktop\งานรองผอ\PICTURE\plotting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47800" y="1600200"/>
            <a:ext cx="6781800" cy="42989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h-TH" sz="4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การอ่านและพล็อตตำบลที่</a:t>
            </a:r>
            <a:endParaRPr lang="th-TH" sz="2800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3795713" y="2971800"/>
            <a:ext cx="3824287" cy="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3810000" y="2971800"/>
            <a:ext cx="0" cy="243840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0726" name="Oval 6"/>
          <p:cNvSpPr>
            <a:spLocks noChangeArrowheads="1"/>
          </p:cNvSpPr>
          <p:nvPr/>
        </p:nvSpPr>
        <p:spPr bwMode="auto">
          <a:xfrm>
            <a:off x="3429000" y="2590800"/>
            <a:ext cx="762000" cy="7620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6858000" y="2605087"/>
            <a:ext cx="15424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2000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ละติจูด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12</a:t>
            </a:r>
            <a:r>
              <a:rPr lang="th-TH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0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36</a:t>
            </a:r>
            <a:r>
              <a:rPr lang="th-TH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en-US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53</a:t>
            </a:r>
            <a:r>
              <a:rPr lang="en-US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//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3048000" y="5562600"/>
            <a:ext cx="17203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2000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ลองจิจูด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100</a:t>
            </a:r>
            <a:r>
              <a:rPr lang="th-TH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0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54</a:t>
            </a:r>
            <a:r>
              <a:rPr lang="th-TH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en-US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46</a:t>
            </a:r>
            <a:r>
              <a:rPr lang="en-US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//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3795713" y="2438400"/>
            <a:ext cx="395287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500" b="1">
                <a:solidFill>
                  <a:srgbClr val="FF0066"/>
                </a:solidFill>
              </a:rPr>
              <a:t>A</a:t>
            </a:r>
            <a:endParaRPr lang="th-TH" b="1">
              <a:solidFill>
                <a:srgbClr val="FF0066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447800" y="6019800"/>
            <a:ext cx="6781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ละติจูด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12</a:t>
            </a:r>
            <a:r>
              <a:rPr lang="th-TH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0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36</a:t>
            </a:r>
            <a:r>
              <a:rPr lang="th-TH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en-US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53</a:t>
            </a:r>
            <a:r>
              <a:rPr lang="en-US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// 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เหนือ </a:t>
            </a:r>
            <a:r>
              <a:rPr lang="th-TH" sz="2000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ลองจิจูด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100</a:t>
            </a:r>
            <a:r>
              <a:rPr lang="th-TH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0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54</a:t>
            </a:r>
            <a:r>
              <a:rPr lang="th-TH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en-US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46</a:t>
            </a:r>
            <a:r>
              <a:rPr lang="en-US" b="1" baseline="30000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// 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ตะวันออก บนมูลฐานทางราบ........................</a:t>
            </a:r>
          </a:p>
          <a:p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b="1" dirty="0" err="1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อินเดียน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err="1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ดาตั้ม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 2518 หรือ </a:t>
            </a:r>
            <a:r>
              <a:rPr lang="en-US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WGS84 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ขึ้นอยู่กับมูลฐานทางราบ </a:t>
            </a:r>
            <a:r>
              <a:rPr lang="en-US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(horizontal Datum) </a:t>
            </a:r>
            <a:r>
              <a:rPr lang="th-TH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ที่อ้างอิง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  <a:p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5" grpId="0" animBg="1"/>
      <p:bldP spid="30726" grpId="0" animBg="1"/>
      <p:bldP spid="30728" grpId="0" autoUpdateAnimBg="0"/>
      <p:bldP spid="30729" grpId="0" autoUpdateAnimBg="0"/>
      <p:bldP spid="30730" grpId="0" autoUpdateAnimBg="0"/>
      <p:bldP spid="10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2"/>
          <p:cNvSpPr txBox="1">
            <a:spLocks noChangeArrowheads="1"/>
          </p:cNvSpPr>
          <p:nvPr/>
        </p:nvSpPr>
        <p:spPr bwMode="auto">
          <a:xfrm>
            <a:off x="1371600" y="1214438"/>
            <a:ext cx="3352800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66738" indent="-373063">
              <a:spcBef>
                <a:spcPct val="50000"/>
              </a:spcBef>
              <a:tabLst>
                <a:tab pos="682625" algn="l"/>
              </a:tabLst>
            </a:pPr>
            <a:r>
              <a:rPr lang="th-TH" sz="2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ขอบในแผนที่ มี 2 ชนิด คือ</a:t>
            </a:r>
          </a:p>
          <a:p>
            <a:pPr marL="566738" indent="-373063">
              <a:spcBef>
                <a:spcPct val="50000"/>
              </a:spcBef>
              <a:buFontTx/>
              <a:buAutoNum type="arabicPeriod"/>
              <a:tabLst>
                <a:tab pos="682625" algn="l"/>
              </a:tabLst>
            </a:pPr>
            <a:r>
              <a:rPr lang="th-TH" sz="2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ขอบในแบบ</a:t>
            </a:r>
            <a:r>
              <a:rPr lang="th-TH" sz="26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เส้นเดียว </a:t>
            </a:r>
            <a:r>
              <a:rPr lang="th-TH" sz="2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จะใช้กับแผนที่มาตราส่วนใหญ่ ซึ่งมีขนาด</a:t>
            </a:r>
            <a:r>
              <a:rPr lang="th-TH" sz="2600" b="1" u="sng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ใหญ่กว่า 1</a:t>
            </a:r>
            <a:r>
              <a:rPr lang="en-US" sz="2600" b="1" u="sng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:30,000</a:t>
            </a: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990600" y="3810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h-TH" sz="28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เส้นขอบในแผนที่ </a:t>
            </a:r>
            <a:r>
              <a:rPr lang="en-US" sz="28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(Neat Line)</a:t>
            </a:r>
            <a:endParaRPr lang="th-TH" sz="2800" b="1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76132" name="Picture 4" descr="F:\01PAIRAT\งานสอนการสร้างแผนที่เดินเรือ\pict\1LIN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62600" y="1371600"/>
            <a:ext cx="1947863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6133" name="Picture 5" descr="F:\01PAIRAT\งานสอนการสร้างแผนที่เดินเรือ\pict\3LIN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38800" y="3810000"/>
            <a:ext cx="1865313" cy="220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1295400" y="4038600"/>
            <a:ext cx="33528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66738" indent="-373063">
              <a:spcBef>
                <a:spcPct val="50000"/>
              </a:spcBef>
              <a:tabLst>
                <a:tab pos="682625" algn="l"/>
              </a:tabLst>
            </a:pP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2.   </a:t>
            </a:r>
            <a:r>
              <a:rPr lang="th-TH" sz="2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ขอบในแบบ </a:t>
            </a:r>
            <a:r>
              <a:rPr lang="th-TH" sz="26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3 เส้น </a:t>
            </a:r>
            <a:r>
              <a:rPr lang="th-TH" sz="2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จะใช้กับแผนที่มาตราส่วน </a:t>
            </a:r>
            <a:r>
              <a:rPr lang="th-TH" sz="2600" b="1" u="sng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2600" b="1" u="sng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:30,000 </a:t>
            </a:r>
            <a:r>
              <a:rPr lang="th-TH" sz="2600" b="1" u="sng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และเล็กกว่า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0" grpId="0" autoUpdateAnimBg="0"/>
      <p:bldP spid="176134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ข้อควรระวังในการอ่านและพล๊อตตำบลที่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81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h-TH" sz="24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ตรวจสอบการอ่านค่าการแบ่งย่อยที่ขอบระวางแผนที่ให้ถูกต้อง </a:t>
            </a:r>
          </a:p>
        </p:txBody>
      </p:sp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8200" y="2133600"/>
            <a:ext cx="131194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3" cstate="screen"/>
          <a:srcRect t="11594"/>
          <a:stretch>
            <a:fillRect/>
          </a:stretch>
        </p:blipFill>
        <p:spPr bwMode="auto">
          <a:xfrm>
            <a:off x="2962275" y="1981200"/>
            <a:ext cx="13049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29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05350" y="2514600"/>
            <a:ext cx="13906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30" name="Picture 6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91275" y="2590800"/>
            <a:ext cx="138112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04088"/>
          </a:xfrm>
        </p:spPr>
        <p:txBody>
          <a:bodyPr>
            <a:normAutofit fontScale="90000"/>
          </a:bodyPr>
          <a:lstStyle/>
          <a:p>
            <a:r>
              <a:rPr lang="th-TH" sz="44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ข้อพึงระลึกในการให้ข้อมูลค่าพิกัดในแผนที่เดินเรือ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733800"/>
          </a:xfrm>
        </p:spPr>
        <p:txBody>
          <a:bodyPr/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การให้ข้อมูลค่าพิกัดภูมิศาสตร์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b="1" dirty="0" err="1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แลต.</a:t>
            </a:r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 , ลอง.) ต้องระบุมูลฐานทางราบ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(Horizontal Datum) </a:t>
            </a:r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ด้วยเสมอ</a:t>
            </a:r>
          </a:p>
          <a:p>
            <a:pPr lvl="1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WGS84 (World Geodetic System 1984)</a:t>
            </a:r>
          </a:p>
          <a:p>
            <a:pPr lvl="1"/>
            <a:r>
              <a:rPr lang="th-TH" b="1" dirty="0" err="1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อินเดียน</a:t>
            </a:r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err="1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ดาตั้ม</a:t>
            </a:r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 2518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(Indian 1975 Datum)</a:t>
            </a:r>
          </a:p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เช่น ค่าพิกัด ละติจูด 12 องศา 30 ลิปดาเหนือ ลองจิจูด 100 องศา 15 ลิปดาตะวันออก 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อ้างอิงมูลฐานทางราบ </a:t>
            </a:r>
            <a:r>
              <a:rPr lang="en-US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WGS84</a:t>
            </a:r>
          </a:p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เช่น ค่าพิกัด ละติจูด 12 องศา 15 ลิปดาเหนือ ลองจิจูด 100 องศา 20 ลิปดาตะวันออก 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อ้างอิงมูลฐานทางราบ </a:t>
            </a:r>
            <a:r>
              <a:rPr lang="th-TH" b="1" dirty="0" err="1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อินเดียน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err="1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ดาตั้ม</a:t>
            </a:r>
            <a:r>
              <a:rPr lang="th-TH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2518 </a:t>
            </a:r>
            <a:endParaRPr lang="en-US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en-US" dirty="0">
              <a:latin typeface="TH SarabunPSK" pitchFamily="34" charset="-34"/>
              <a:cs typeface="TH SarabunPSK" pitchFamily="34" charset="-34"/>
            </a:endParaRPr>
          </a:p>
          <a:p>
            <a:pPr lvl="1">
              <a:buNone/>
            </a:pPr>
            <a:endParaRPr lang="en-US" dirty="0">
              <a:latin typeface="TH SarabunPSK" pitchFamily="34" charset="-34"/>
              <a:cs typeface="TH SarabunPSK" pitchFamily="34" charset="-34"/>
            </a:endParaRPr>
          </a:p>
          <a:p>
            <a:pPr lvl="1">
              <a:buNone/>
            </a:pP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04088"/>
          </a:xfrm>
        </p:spPr>
        <p:txBody>
          <a:bodyPr>
            <a:normAutofit fontScale="90000"/>
          </a:bodyPr>
          <a:lstStyle/>
          <a:p>
            <a:pPr algn="ctr"/>
            <a:r>
              <a:rPr lang="th-TH" sz="44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สรุป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733800"/>
          </a:xfrm>
        </p:spPr>
        <p:txBody>
          <a:bodyPr/>
          <a:lstStyle/>
          <a:p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การให้ข้อมูลค่าพิกัดภูมิศาสตร์ </a:t>
            </a:r>
            <a:r>
              <a:rPr lang="en-US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b="1" dirty="0" err="1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แลต.</a:t>
            </a:r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, ลอง.) ต้องระบุมูลฐานทางราบ </a:t>
            </a:r>
            <a:r>
              <a:rPr lang="en-US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(Horizontal Datum) </a:t>
            </a:r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ด้วยเสมอ</a:t>
            </a:r>
          </a:p>
          <a:p>
            <a:pPr lvl="1"/>
            <a:r>
              <a:rPr lang="en-US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WGS84 (World Geodetic System 1984)</a:t>
            </a:r>
          </a:p>
          <a:p>
            <a:pPr lvl="1"/>
            <a:r>
              <a:rPr lang="th-TH" b="1" dirty="0" err="1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อินเดียน</a:t>
            </a:r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err="1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ดาตั้ม</a:t>
            </a:r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2518 </a:t>
            </a:r>
            <a:r>
              <a:rPr lang="en-US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(Indian 1975 Datum)</a:t>
            </a:r>
          </a:p>
          <a:p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เช่น ค่าพิกัด ละติจูด 12 องศา 30 ลิปดาเหนือ ลองจิจูด 100 องศา 15 ลิปดาตะวันออก อ้างอิงมูลฐานทางราบ </a:t>
            </a:r>
            <a:r>
              <a:rPr lang="en-US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WGS84</a:t>
            </a:r>
          </a:p>
          <a:p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เช่น ค่าพิกัด ละติจูด 12 องศา 15 ลิปดาเหนือ ลองจิจูด 100 องศา 20 ลิปดาตะวันออก อ้างอิงมูลฐานทางราบ </a:t>
            </a:r>
            <a:r>
              <a:rPr lang="th-TH" b="1" dirty="0" err="1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อินเดียน</a:t>
            </a:r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err="1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ดาตั้ม</a:t>
            </a:r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2518 </a:t>
            </a:r>
            <a:endParaRPr lang="en-US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en-US" dirty="0">
              <a:latin typeface="TH SarabunPSK" pitchFamily="34" charset="-34"/>
              <a:cs typeface="TH SarabunPSK" pitchFamily="34" charset="-34"/>
            </a:endParaRPr>
          </a:p>
          <a:p>
            <a:pPr lvl="1">
              <a:buNone/>
            </a:pPr>
            <a:endParaRPr lang="en-US" dirty="0">
              <a:latin typeface="TH SarabunPSK" pitchFamily="34" charset="-34"/>
              <a:cs typeface="TH SarabunPSK" pitchFamily="34" charset="-34"/>
            </a:endParaRPr>
          </a:p>
          <a:p>
            <a:pPr lvl="1">
              <a:buNone/>
            </a:pP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:\LCDR.NATTAVUT\presentECDIS\picture\Mai Kihara - 0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28800" y="1600200"/>
            <a:ext cx="3536950" cy="4595813"/>
          </a:xfrm>
          <a:prstGeom prst="rect">
            <a:avLst/>
          </a:prstGeom>
          <a:noFill/>
        </p:spPr>
      </p:pic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791200" y="2514600"/>
            <a:ext cx="3124200" cy="2057400"/>
          </a:xfrm>
          <a:prstGeom prst="wedgeRoundRectCallout">
            <a:avLst>
              <a:gd name="adj1" fmla="val -86181"/>
              <a:gd name="adj2" fmla="val 10958"/>
              <a:gd name="adj3" fmla="val 16667"/>
            </a:avLst>
          </a:prstGeom>
          <a:gradFill rotWithShape="0">
            <a:gsLst>
              <a:gs pos="0">
                <a:srgbClr val="CCECFF">
                  <a:gamma/>
                  <a:tint val="91765"/>
                  <a:invGamma/>
                </a:srgbClr>
              </a:gs>
              <a:gs pos="50000">
                <a:srgbClr val="CCECFF"/>
              </a:gs>
              <a:gs pos="100000">
                <a:srgbClr val="CCECFF">
                  <a:gamma/>
                  <a:tint val="91765"/>
                  <a:invGamma/>
                </a:srgbClr>
              </a:gs>
            </a:gsLst>
            <a:lin ang="5400000" scaled="1"/>
          </a:gradFill>
          <a:ln w="57150">
            <a:solidFill>
              <a:srgbClr val="FF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400" dirty="0">
                <a:solidFill>
                  <a:srgbClr val="FF3399"/>
                </a:solidFill>
                <a:latin typeface="TH SarabunPSK" pitchFamily="34" charset="-34"/>
                <a:cs typeface="TH SarabunPSK" pitchFamily="34" charset="-34"/>
              </a:rPr>
              <a:t>QUESTIONS ?</a:t>
            </a:r>
            <a:endParaRPr lang="th-TH" sz="4400" dirty="0">
              <a:solidFill>
                <a:srgbClr val="FF3399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med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20000"/>
          </a:xfrm>
        </p:spPr>
        <p:txBody>
          <a:bodyPr>
            <a:normAutofit fontScale="90000"/>
          </a:bodyPr>
          <a:lstStyle/>
          <a:p>
            <a:pPr marL="361950" algn="ctr" eaLnBrk="1" hangingPunct="1"/>
            <a:r>
              <a:rPr lang="th-TH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รายละเอียดในแผนที่เดินเรือ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409492"/>
            <a:ext cx="7772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IHO S-66 Edition 1.0.0 - Facts about Electronic Charts and Carriage Requirements </a:t>
            </a:r>
          </a:p>
          <a:p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743200" y="1219200"/>
            <a:ext cx="30480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54292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ความลึก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48820" y="1981200"/>
            <a:ext cx="4317421" cy="35814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740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981200"/>
            <a:ext cx="3352800" cy="361353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20000"/>
          </a:xfrm>
        </p:spPr>
        <p:txBody>
          <a:bodyPr>
            <a:normAutofit fontScale="90000"/>
          </a:bodyPr>
          <a:lstStyle/>
          <a:p>
            <a:pPr marL="361950" algn="ctr" eaLnBrk="1" hangingPunct="1"/>
            <a:r>
              <a:rPr lang="th-TH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รายละเอียดในแผนที่เดินเรือ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409492"/>
            <a:ext cx="7772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IHO S-66 Edition 1.0.0 - Facts about Electronic Charts and Carriage Requirements </a:t>
            </a:r>
          </a:p>
          <a:p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971800" y="1219200"/>
            <a:ext cx="30480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542925" algn="thaiDi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ลักษณะพื้นท้องทะเล</a:t>
            </a:r>
          </a:p>
        </p:txBody>
      </p:sp>
      <p:pic>
        <p:nvPicPr>
          <p:cNvPr id="64514" name="Picture 2" descr="G:\00สอน ขว.ทร.3 มิ.ย.57\ภาพบริเวณทะเล\ลักษณะชายหาด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38400" y="1981200"/>
            <a:ext cx="5813501" cy="3886200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" y="2362200"/>
            <a:ext cx="1559379" cy="30480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20000"/>
          </a:xfrm>
        </p:spPr>
        <p:txBody>
          <a:bodyPr>
            <a:normAutofit fontScale="90000"/>
          </a:bodyPr>
          <a:lstStyle/>
          <a:p>
            <a:pPr marL="361950" algn="ctr" eaLnBrk="1" hangingPunct="1"/>
            <a:r>
              <a:rPr lang="th-TH" sz="46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รายละเอียดในแผนที่เดินเรือ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409492"/>
            <a:ext cx="7772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IHO S-66 Edition 1.0.0 - Facts about Electronic Charts and Carriage Requirements </a:t>
            </a:r>
          </a:p>
          <a:p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971800" y="1219200"/>
            <a:ext cx="34290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542925" algn="thaiDi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ความสูงต่ำภูมิประเทศ</a:t>
            </a:r>
          </a:p>
        </p:txBody>
      </p:sp>
      <p:pic>
        <p:nvPicPr>
          <p:cNvPr id="8" name="Picture 2" descr="G:\00สอน ขว.ทร.3 มิ.ย.57\ภาพบริเวณทะเล\contour_line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67200" y="2133599"/>
            <a:ext cx="4691064" cy="3220373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2133600"/>
            <a:ext cx="3371850" cy="333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BrowalliaNew">
      <a:majorFont>
        <a:latin typeface="Browallia New"/>
        <a:ea typeface=""/>
        <a:cs typeface="Browallia New"/>
      </a:majorFont>
      <a:minorFont>
        <a:latin typeface="Browallia New"/>
        <a:ea typeface=""/>
        <a:cs typeface="Browallia New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972</TotalTime>
  <Words>2487</Words>
  <Application>Microsoft Office PowerPoint</Application>
  <PresentationFormat>นำเสนอทางหน้าจอ (4:3)</PresentationFormat>
  <Paragraphs>285</Paragraphs>
  <Slides>68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2</vt:i4>
      </vt:variant>
      <vt:variant>
        <vt:lpstr>ชื่อเรื่องสไลด์</vt:lpstr>
      </vt:variant>
      <vt:variant>
        <vt:i4>68</vt:i4>
      </vt:variant>
    </vt:vector>
  </HeadingPairs>
  <TitlesOfParts>
    <vt:vector size="77" baseType="lpstr">
      <vt:lpstr>Angsana New</vt:lpstr>
      <vt:lpstr>Arial</vt:lpstr>
      <vt:lpstr>Browallia New</vt:lpstr>
      <vt:lpstr>Calibri</vt:lpstr>
      <vt:lpstr>TH SarabunPSK</vt:lpstr>
      <vt:lpstr>Wingdings</vt:lpstr>
      <vt:lpstr>Wingdings 2</vt:lpstr>
      <vt:lpstr>Flow</vt:lpstr>
      <vt:lpstr>1_การออกแบบเริ่มต้น</vt:lpstr>
      <vt:lpstr>การอ่านและใช้แผนที่ทางเรือ</vt:lpstr>
      <vt:lpstr>วัตถุประสงค์การเรียนรู้</vt:lpstr>
      <vt:lpstr>ขอบเขตการบรรยาย</vt:lpstr>
      <vt:lpstr>งานนำเสนอ PowerPoint</vt:lpstr>
      <vt:lpstr>งานนำเสนอ PowerPoint</vt:lpstr>
      <vt:lpstr>แผนที่เดินเรือ (Nautical Chart) คืออะไร ?</vt:lpstr>
      <vt:lpstr>รายละเอียดในแผนที่เดินเรือ</vt:lpstr>
      <vt:lpstr>รายละเอียดในแผนที่เดินเรือ</vt:lpstr>
      <vt:lpstr>รายละเอียดในแผนที่เดินเรือ</vt:lpstr>
      <vt:lpstr>รายละเอียดในแผนที่เดินเรือ</vt:lpstr>
      <vt:lpstr>รายละเอียดในแผนที่เดินเรือ</vt:lpstr>
      <vt:lpstr>รายละเอียดในแผนที่เดินเรือ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ปัจจุบันกรมอุทกศาสตร์ ผลิตแผนที่เดินเรือแล้วเสร็จ จำนวน 80 ระวาง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การอ่านสัญลักษณ์ อักษรย่อ ในแผนที่เดินเรือ</vt:lpstr>
      <vt:lpstr>งานนำเสนอ PowerPoint</vt:lpstr>
      <vt:lpstr>งานนำเสนอ PowerPoint</vt:lpstr>
      <vt:lpstr>ประเภทของสัญลักษณ์ในแผนที่เดินเรือ</vt:lpstr>
      <vt:lpstr>ประเภทของสัญลักษณ์</vt:lpstr>
      <vt:lpstr>ประเภทของสัญลักษณ์</vt:lpstr>
      <vt:lpstr>ประเภทของสัญลักษณ์</vt:lpstr>
      <vt:lpstr>งานนำเสนอ PowerPoint</vt:lpstr>
      <vt:lpstr>ประเภทของสัญลักษณ์</vt:lpstr>
      <vt:lpstr>ประเภทของสัญลักษณ์</vt:lpstr>
      <vt:lpstr>ประเภทของสัญลักษณ์</vt:lpstr>
      <vt:lpstr>ประเภทของสัญลักษณ์</vt:lpstr>
      <vt:lpstr>สิ่งอันตรายต่อการเดินเรือและสิ่งกีดขวางต่อการเดินเรือ (ตัวอย่าง)</vt:lpstr>
      <vt:lpstr>สิ่งอันตรายต่อการเดินเรือและสิ่งกีดขวางต่อการเดินเรือ (ตัวอย่าง)</vt:lpstr>
      <vt:lpstr>สิ่งอันตรายต่อการเดินเรือและสิ่งกีดขวางต่อการเดินเรือ (ตัวอย่าง)</vt:lpstr>
      <vt:lpstr>สิ่งอันตรายต่อการเดินเรือและสิ่งกีดขวางต่อการเดินเรือ (ตัวอย่าง)</vt:lpstr>
      <vt:lpstr>เครื่องหมายช่วยการเดินเรือ (ตัวอย่าง)</vt:lpstr>
      <vt:lpstr>สีในแผนที่เดินเรือ</vt:lpstr>
      <vt:lpstr>ข้อมูลที่ปรากฏในแผนที่เดินเรือที่ควรทราบ</vt:lpstr>
      <vt:lpstr>ข้อมูลที่ขอบระวาง (Marginal Data)</vt:lpstr>
      <vt:lpstr>งานนำเสนอ PowerPoint</vt:lpstr>
      <vt:lpstr>งานนำเสนอ PowerPoint</vt:lpstr>
      <vt:lpstr>งานนำเสนอ PowerPoint</vt:lpstr>
      <vt:lpstr>ข้อมูลสารบัญแผนที่และการอ้างอิง</vt:lpstr>
      <vt:lpstr>ข้อมูลในส่วนของพื้นดินและพื้นน้ำ  (ข้อมูลจากการสำรวจทางอุทกศาสตร์)</vt:lpstr>
      <vt:lpstr>ข้อมูลในส่วนของพื้นดินและพื้นน้ำ  (ข้อมูลจากการสำรวจทางอุทกศาสตร์)</vt:lpstr>
      <vt:lpstr>ตัวอย่างการใช้สัญลักษณ์แทนสิ่งต่างๆ ในแผนที่เดินเรือ </vt:lpstr>
      <vt:lpstr>การอ่านแบริ่งและระยะทาง การลงตำบลที่เรือและการอ่านค่าพิกัดภูมิศาสตร์ </vt:lpstr>
      <vt:lpstr>การใช้แผนที่เดินเรือ</vt:lpstr>
      <vt:lpstr>คำนิยามที่เกี่ยวข้อง</vt:lpstr>
      <vt:lpstr>คำนิยามที่เกี่ยวข้อง</vt:lpstr>
      <vt:lpstr>งานนำเสนอ PowerPoint</vt:lpstr>
      <vt:lpstr>งานนำเสนอ PowerPoint</vt:lpstr>
      <vt:lpstr>การวัดทิศทางในแผนที่เดินเรือ</vt:lpstr>
      <vt:lpstr>การวัดระยะทาง</vt:lpstr>
      <vt:lpstr>หน่วยวัดความเร็วเรือ</vt:lpstr>
      <vt:lpstr>ตัวอย่างการวัดระยะทางในแผนที่เดินเรือ</vt:lpstr>
      <vt:lpstr>การวัดระยะทางในแผนที่เดินเรือ</vt:lpstr>
      <vt:lpstr>การอ่านและพล็อตตำบลที่</vt:lpstr>
      <vt:lpstr>งานนำเสนอ PowerPoint</vt:lpstr>
      <vt:lpstr>ข้อควรระวังในการอ่านและพล๊อตตำบลที่</vt:lpstr>
      <vt:lpstr>ข้อพึงระลึกในการให้ข้อมูลค่าพิกัดในแผนที่เดินเรือ</vt:lpstr>
      <vt:lpstr>สรุป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แผนกควบคุมคุณภาพ กรผ.อศ.</dc:title>
  <dc:creator/>
  <cp:lastModifiedBy>rittidate katetong</cp:lastModifiedBy>
  <cp:revision>168</cp:revision>
  <dcterms:created xsi:type="dcterms:W3CDTF">2006-08-16T00:00:00Z</dcterms:created>
  <dcterms:modified xsi:type="dcterms:W3CDTF">2021-02-05T16:19:22Z</dcterms:modified>
</cp:coreProperties>
</file>