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handoutMasterIdLst>
    <p:handoutMasterId r:id="rId22"/>
  </p:handoutMasterIdLst>
  <p:sldIdLst>
    <p:sldId id="256" r:id="rId2"/>
    <p:sldId id="259" r:id="rId3"/>
    <p:sldId id="274" r:id="rId4"/>
    <p:sldId id="283" r:id="rId5"/>
    <p:sldId id="258" r:id="rId6"/>
    <p:sldId id="277" r:id="rId7"/>
    <p:sldId id="260" r:id="rId8"/>
    <p:sldId id="279" r:id="rId9"/>
    <p:sldId id="285" r:id="rId10"/>
    <p:sldId id="286" r:id="rId11"/>
    <p:sldId id="287" r:id="rId12"/>
    <p:sldId id="261" r:id="rId13"/>
    <p:sldId id="263" r:id="rId14"/>
    <p:sldId id="284" r:id="rId15"/>
    <p:sldId id="265" r:id="rId16"/>
    <p:sldId id="280" r:id="rId17"/>
    <p:sldId id="281" r:id="rId18"/>
    <p:sldId id="267" r:id="rId19"/>
    <p:sldId id="276" r:id="rId20"/>
  </p:sldIdLst>
  <p:sldSz cx="9906000" cy="6858000" type="A4"/>
  <p:notesSz cx="6858000" cy="91440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99" autoAdjust="0"/>
    <p:restoredTop sz="89712" autoAdjust="0"/>
  </p:normalViewPr>
  <p:slideViewPr>
    <p:cSldViewPr snapToGrid="0">
      <p:cViewPr>
        <p:scale>
          <a:sx n="110" d="100"/>
          <a:sy n="110" d="100"/>
        </p:scale>
        <p:origin x="654" y="342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ตัวยึดวันที่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DAAC6B-9899-48CD-9792-22D4964623DD}" type="datetimeFigureOut">
              <a:rPr lang="th-TH" smtClean="0"/>
              <a:pPr/>
              <a:t>13/01/60</a:t>
            </a:fld>
            <a:endParaRPr lang="th-TH"/>
          </a:p>
        </p:txBody>
      </p:sp>
      <p:sp>
        <p:nvSpPr>
          <p:cNvPr id="4" name="ตัวยึดท้ายกระดา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5" name="ตัวยึดหมายเลขภาพนิ่ง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DAC749-28B5-40D2-BEF4-9AB33DEB4FAE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0215445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ตัวยึดวันที่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6B3DA4-73F1-4E11-A5DA-0CCE97831A8F}" type="datetimeFigureOut">
              <a:rPr lang="th-TH" smtClean="0"/>
              <a:pPr/>
              <a:t>13/01/60</a:t>
            </a:fld>
            <a:endParaRPr lang="th-TH"/>
          </a:p>
        </p:txBody>
      </p:sp>
      <p:sp>
        <p:nvSpPr>
          <p:cNvPr id="4" name="ตัวยึดรูปบนภาพนิ่ง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h-TH"/>
          </a:p>
        </p:txBody>
      </p:sp>
      <p:sp>
        <p:nvSpPr>
          <p:cNvPr id="5" name="ตัวยึด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3AC601-9FC7-44E3-88DA-DE298583347A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010738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smtClean="0">
              <a:cs typeface="Cordia New" pitchFamily="34" charset="-34"/>
            </a:endParaRPr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2025" eaLnBrk="0" hangingPunct="0"/>
            <a:fld id="{AA7E0231-653D-41D3-92ED-67687B6A3705}" type="slidenum">
              <a:rPr lang="en-US" sz="1900" smtClean="0">
                <a:solidFill>
                  <a:srgbClr val="000000"/>
                </a:solidFill>
                <a:latin typeface="AngsanaUPC" pitchFamily="18" charset="-34"/>
              </a:rPr>
              <a:pPr defTabSz="962025" eaLnBrk="0" hangingPunct="0"/>
              <a:t>4</a:t>
            </a:fld>
            <a:endParaRPr lang="th-TH" sz="1900" smtClean="0">
              <a:solidFill>
                <a:srgbClr val="000000"/>
              </a:solidFill>
              <a:latin typeface="Angsan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2683218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CE157-B3FA-4D5B-AAB1-5253CF4BDCAE}" type="datetimeFigureOut">
              <a:rPr lang="th-TH" smtClean="0"/>
              <a:pPr/>
              <a:t>13/01/60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BBD61-7AB8-4E5B-BF7C-201EAEA5C473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424091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CE157-B3FA-4D5B-AAB1-5253CF4BDCAE}" type="datetimeFigureOut">
              <a:rPr lang="th-TH" smtClean="0"/>
              <a:pPr/>
              <a:t>13/01/60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BBD61-7AB8-4E5B-BF7C-201EAEA5C473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687582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CE157-B3FA-4D5B-AAB1-5253CF4BDCAE}" type="datetimeFigureOut">
              <a:rPr lang="th-TH" smtClean="0"/>
              <a:pPr/>
              <a:t>13/01/60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BBD61-7AB8-4E5B-BF7C-201EAEA5C473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440780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CE157-B3FA-4D5B-AAB1-5253CF4BDCAE}" type="datetimeFigureOut">
              <a:rPr lang="th-TH" smtClean="0"/>
              <a:pPr/>
              <a:t>13/01/60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BBD61-7AB8-4E5B-BF7C-201EAEA5C473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803780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CE157-B3FA-4D5B-AAB1-5253CF4BDCAE}" type="datetimeFigureOut">
              <a:rPr lang="th-TH" smtClean="0"/>
              <a:pPr/>
              <a:t>13/01/60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BBD61-7AB8-4E5B-BF7C-201EAEA5C473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186362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CE157-B3FA-4D5B-AAB1-5253CF4BDCAE}" type="datetimeFigureOut">
              <a:rPr lang="th-TH" smtClean="0"/>
              <a:pPr/>
              <a:t>13/01/60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BBD61-7AB8-4E5B-BF7C-201EAEA5C473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416106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CE157-B3FA-4D5B-AAB1-5253CF4BDCAE}" type="datetimeFigureOut">
              <a:rPr lang="th-TH" smtClean="0"/>
              <a:pPr/>
              <a:t>13/01/60</a:t>
            </a:fld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BBD61-7AB8-4E5B-BF7C-201EAEA5C473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868449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CE157-B3FA-4D5B-AAB1-5253CF4BDCAE}" type="datetimeFigureOut">
              <a:rPr lang="th-TH" smtClean="0"/>
              <a:pPr/>
              <a:t>13/01/60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BBD61-7AB8-4E5B-BF7C-201EAEA5C473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377988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CE157-B3FA-4D5B-AAB1-5253CF4BDCAE}" type="datetimeFigureOut">
              <a:rPr lang="th-TH" smtClean="0"/>
              <a:pPr/>
              <a:t>13/01/60</a:t>
            </a:fld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BBD61-7AB8-4E5B-BF7C-201EAEA5C473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232960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CE157-B3FA-4D5B-AAB1-5253CF4BDCAE}" type="datetimeFigureOut">
              <a:rPr lang="th-TH" smtClean="0"/>
              <a:pPr/>
              <a:t>13/01/60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BBD61-7AB8-4E5B-BF7C-201EAEA5C473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51844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CE157-B3FA-4D5B-AAB1-5253CF4BDCAE}" type="datetimeFigureOut">
              <a:rPr lang="th-TH" smtClean="0"/>
              <a:pPr/>
              <a:t>13/01/60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4BBD61-7AB8-4E5B-BF7C-201EAEA5C473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433857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window dir="ver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2CE157-B3FA-4D5B-AAB1-5253CF4BDCAE}" type="datetimeFigureOut">
              <a:rPr lang="th-TH" smtClean="0"/>
              <a:pPr/>
              <a:t>13/01/60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4BBD61-7AB8-4E5B-BF7C-201EAEA5C473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42534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500">
        <p14:window dir="ver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hyperlink" Target="http://www.google.co.th/url?sa=i&amp;rct=j&amp;q=&amp;esrc=s&amp;frm=1&amp;source=images&amp;cd=&amp;cad=rja&amp;uact=8&amp;ved=0CAcQjRxqFQoTCP74wuH87cYCFceepgodTxsENA&amp;url=http://www.la-terre.co.jp/support/enc/s65_scamin.html&amp;ei=6CWvVf7kJce9mgXPtpCgAw&amp;bvm=bv.98197061,d.dGY&amp;psig=AFQjCNGYOwgUFHwSAnxThYiH0tgmvhMzeQ&amp;ust=1437627959775211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3.jpeg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3.jpeg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3.jpeg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jpe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jpe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jpe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microsoft.com/office/2007/relationships/hdphoto" Target="../media/hdphoto1.wdp"/><Relationship Id="rId7" Type="http://schemas.microsoft.com/office/2007/relationships/hdphoto" Target="../media/hdphoto2.wdp"/><Relationship Id="rId12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1.jpeg"/><Relationship Id="rId5" Type="http://schemas.openxmlformats.org/officeDocument/2006/relationships/image" Target="../media/image6.jpeg"/><Relationship Id="rId10" Type="http://schemas.openxmlformats.org/officeDocument/2006/relationships/image" Target="../media/image10.png"/><Relationship Id="rId4" Type="http://schemas.openxmlformats.org/officeDocument/2006/relationships/image" Target="../media/image5.jpeg"/><Relationship Id="rId9" Type="http://schemas.openxmlformats.org/officeDocument/2006/relationships/image" Target="../media/image9.jpeg"/><Relationship Id="rId1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3.jpeg"/><Relationship Id="rId4" Type="http://schemas.openxmlformats.org/officeDocument/2006/relationships/image" Target="../media/image1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.png"/><Relationship Id="rId7" Type="http://schemas.openxmlformats.org/officeDocument/2006/relationships/image" Target="../media/image22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image" Target="../media/image20.pn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emf"/><Relationship Id="rId5" Type="http://schemas.openxmlformats.org/officeDocument/2006/relationships/image" Target="../media/image25.emf"/><Relationship Id="rId4" Type="http://schemas.openxmlformats.org/officeDocument/2006/relationships/image" Target="../media/image24.emf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2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hyperlink" Target="&#3649;&#3610;&#3610;&#3623;&#3607;.&#3585;&#3627;.&#3623;&#3636;&#3592;&#3633;&#3618;&#3614;&#3633;&#3602;&#3609;&#3634;&#3619;&#3632;&#3610;&#3610;/HarbourPilot%20-%20Approach%20&amp;%20berthing%20at%20Reganosa%20LNG,%20Ferrol,%20Spain.mp4" TargetMode="External"/><Relationship Id="rId5" Type="http://schemas.openxmlformats.org/officeDocument/2006/relationships/image" Target="../media/image27.jpeg"/><Relationship Id="rId4" Type="http://schemas.openxmlformats.org/officeDocument/2006/relationships/hyperlink" Target="http://www.google.co.th/url?sa=i&amp;rct=j&amp;q=&amp;esrc=s&amp;frm=1&amp;source=images&amp;cd=&amp;cad=rja&amp;uact=8&amp;ved=0CAcQjRxqFQoTCJ_O6YyL7sYCFSXopgodMccAZw&amp;url=http://www.tokyo-keiki.co.jp/marine/e/products/ecdis.html&amp;ei=8TSvVd-RIKXQmwWxjoO4Bg&amp;bvm=bv.98197061,d.dGY&amp;psig=AFQjCNGqjv4OLCwP0-UJtnWyzYYBnABvRQ&amp;ust=1437632101913967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8311" y="8313"/>
            <a:ext cx="9897689" cy="98090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7090" l="10000" r="95556">
                        <a14:foregroundMark x1="63810" y1="68783" x2="63810" y2="68783"/>
                        <a14:foregroundMark x1="56032" y1="90476" x2="56032" y2="90476"/>
                        <a14:foregroundMark x1="35397" y1="65873" x2="35397" y2="658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815" r="14576"/>
          <a:stretch/>
        </p:blipFill>
        <p:spPr>
          <a:xfrm>
            <a:off x="99753" y="8313"/>
            <a:ext cx="1088968" cy="98090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400732" y="263556"/>
            <a:ext cx="711284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3200" b="1" cap="none" spc="0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ระบบแสดงแผนที่อิเล็กทรอนิกส์</a:t>
            </a:r>
            <a:r>
              <a:rPr lang="en-US" sz="3200" b="1" cap="none" spc="0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(Electronic Chart System)</a:t>
            </a:r>
            <a:endParaRPr lang="en-US" sz="3200" b="1" cap="none" spc="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8" name="รูปภาพ 9"/>
          <p:cNvPicPr>
            <a:picLocks noChangeAspect="1"/>
          </p:cNvPicPr>
          <p:nvPr/>
        </p:nvPicPr>
        <p:blipFill rotWithShape="1">
          <a:blip r:embed="rId4" cstate="print"/>
          <a:srcRect t="20385" b="12529"/>
          <a:stretch/>
        </p:blipFill>
        <p:spPr bwMode="auto">
          <a:xfrm>
            <a:off x="3485793" y="4152122"/>
            <a:ext cx="5490255" cy="2565918"/>
          </a:xfrm>
          <a:prstGeom prst="rect">
            <a:avLst/>
          </a:prstGeom>
          <a:blipFill dpi="0" rotWithShape="1">
            <a:blip r:embed="rId5" cstate="print">
              <a:alphaModFix amt="2000"/>
            </a:blip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>
          <a:xfrm>
            <a:off x="527884" y="1177001"/>
            <a:ext cx="901918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h-TH" sz="3600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ระบบแสดงแผนที่อิเล็กทรอนิกส์ (</a:t>
            </a:r>
            <a:r>
              <a:rPr lang="en-US" sz="3600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Electronic Chart System)</a:t>
            </a:r>
          </a:p>
          <a:p>
            <a:pPr algn="ctr"/>
            <a:r>
              <a:rPr lang="th-TH" sz="3600" b="1" cap="none" spc="0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เพื่อแก้ไขปัญหาการให้บริการแผนที่เดินเรืออิเล็กทรอนิกส์และ</a:t>
            </a:r>
          </a:p>
          <a:p>
            <a:pPr algn="ctr"/>
            <a:r>
              <a:rPr lang="th-TH" sz="3600" b="1" cap="none" spc="0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เพิ่มประสิทธิภาพในการนำเรือของเรือใน ทร.</a:t>
            </a:r>
            <a:endParaRPr lang="en-US" sz="3600" b="1" cap="none" spc="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13279" y="2999382"/>
            <a:ext cx="9455155" cy="37839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87368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8311" y="8313"/>
            <a:ext cx="9897689" cy="98090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7090" l="10000" r="95556">
                        <a14:foregroundMark x1="63810" y1="68783" x2="63810" y2="68783"/>
                        <a14:foregroundMark x1="56032" y1="90476" x2="56032" y2="90476"/>
                        <a14:foregroundMark x1="35397" y1="65873" x2="35397" y2="658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815" r="14576"/>
          <a:stretch/>
        </p:blipFill>
        <p:spPr>
          <a:xfrm>
            <a:off x="99753" y="8313"/>
            <a:ext cx="1088968" cy="98090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680157" y="219443"/>
            <a:ext cx="711284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3200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ระบบแสดงแผนที่อิเล็กทรอนิกส์ (</a:t>
            </a:r>
            <a:r>
              <a:rPr lang="en-US" sz="3200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Electronic Chart System)</a:t>
            </a:r>
          </a:p>
        </p:txBody>
      </p:sp>
      <p:pic>
        <p:nvPicPr>
          <p:cNvPr id="8" name="Picture 2" descr="Image result for orca navy ec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0839" y="3858310"/>
            <a:ext cx="4357718" cy="2715903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829883" y="1131819"/>
            <a:ext cx="381867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ภาพแสดงฮาร์ดแวร์และซอฟแวร์</a:t>
            </a:r>
          </a:p>
          <a:p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ระบบแสดงแผนที่อิเล็กทรอนิกส์</a:t>
            </a:r>
          </a:p>
          <a:p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ในงานวิจัย ไม่มีมาตรฐานตายตัว</a:t>
            </a:r>
            <a:endParaRPr lang="th-TH" sz="32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1" name="ลูกศรลง 6"/>
          <p:cNvSpPr/>
          <p:nvPr/>
        </p:nvSpPr>
        <p:spPr>
          <a:xfrm>
            <a:off x="2005351" y="2930876"/>
            <a:ext cx="1214446" cy="92869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schemeClr val="tx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791565" y="1262674"/>
            <a:ext cx="371474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600" b="1" u="sng" dirty="0" smtClean="0">
                <a:latin typeface="TH SarabunPSK" pitchFamily="34" charset="-34"/>
                <a:cs typeface="TH SarabunPSK" pitchFamily="34" charset="-34"/>
              </a:rPr>
              <a:t>ข้อดี</a:t>
            </a:r>
            <a:endParaRPr lang="th-TH" b="1" u="sng" dirty="0" smtClean="0">
              <a:latin typeface="TH SarabunPSK" pitchFamily="34" charset="-34"/>
              <a:cs typeface="TH SarabunPSK" pitchFamily="34" charset="-34"/>
            </a:endParaRPr>
          </a:p>
          <a:p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ราคา ถูก  ประมาณ ๓ แสนบาท</a:t>
            </a:r>
          </a:p>
          <a:p>
            <a:endParaRPr lang="th-TH" b="1" dirty="0" smtClean="0">
              <a:latin typeface="TH SarabunPSK" pitchFamily="34" charset="-34"/>
              <a:cs typeface="TH SarabunPSK" pitchFamily="34" charset="-34"/>
            </a:endParaRPr>
          </a:p>
          <a:p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ใช้พื้นที่น้อย</a:t>
            </a:r>
          </a:p>
          <a:p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มีขนาดประมาณ ๑ ตารางฟุต</a:t>
            </a:r>
          </a:p>
          <a:p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สามารถใช้แทนจอแสดงผล </a:t>
            </a:r>
            <a:r>
              <a:rPr lang="en-US" b="1" dirty="0" smtClean="0">
                <a:latin typeface="TH SarabunPSK" pitchFamily="34" charset="-34"/>
                <a:cs typeface="TH SarabunPSK" pitchFamily="34" charset="-34"/>
              </a:rPr>
              <a:t>GPS </a:t>
            </a:r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ได้</a:t>
            </a:r>
            <a:endParaRPr lang="th-TH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957155" y="4678924"/>
            <a:ext cx="4499950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smtClean="0">
                <a:latin typeface="TH SarabunPSK" pitchFamily="34" charset="-34"/>
                <a:cs typeface="TH SarabunPSK" pitchFamily="34" charset="-34"/>
              </a:rPr>
              <a:t>1.</a:t>
            </a:r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ต้องเลือกและปรับปรุงให้เมาะสม</a:t>
            </a:r>
          </a:p>
          <a:p>
            <a:pPr algn="ctr"/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กับการใช้งานกับเรือในกองทัพเรือ</a:t>
            </a:r>
          </a:p>
          <a:p>
            <a:pPr algn="ctr"/>
            <a:r>
              <a:rPr lang="en-US" sz="3200" b="1" dirty="0" smtClean="0">
                <a:latin typeface="TH SarabunPSK" pitchFamily="34" charset="-34"/>
                <a:cs typeface="TH SarabunPSK" pitchFamily="34" charset="-34"/>
              </a:rPr>
              <a:t>2.</a:t>
            </a:r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คัดเลือกข้อมูลมาดำเนินการให้อยู่</a:t>
            </a:r>
          </a:p>
          <a:p>
            <a:pPr algn="ctr"/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ในรูปแบบที่แสดงโดยระบบแสดงแผนที่</a:t>
            </a:r>
            <a:endParaRPr lang="th-TH" sz="32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871629" y="4063441"/>
            <a:ext cx="63671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4400" b="1" i="1" u="sng" dirty="0" smtClean="0">
                <a:latin typeface="TH SarabunPSK" pitchFamily="34" charset="-34"/>
                <a:cs typeface="TH SarabunPSK" pitchFamily="34" charset="-34"/>
              </a:rPr>
              <a:t>แต่</a:t>
            </a:r>
            <a:endParaRPr lang="th-TH" sz="4400" b="1" i="1" u="sng" dirty="0"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390790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8311" y="8313"/>
            <a:ext cx="9897689" cy="98090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7090" l="10000" r="95556">
                        <a14:foregroundMark x1="63810" y1="68783" x2="63810" y2="68783"/>
                        <a14:foregroundMark x1="56032" y1="90476" x2="56032" y2="90476"/>
                        <a14:foregroundMark x1="35397" y1="65873" x2="35397" y2="658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815" r="14576"/>
          <a:stretch/>
        </p:blipFill>
        <p:spPr>
          <a:xfrm>
            <a:off x="99753" y="8313"/>
            <a:ext cx="1088968" cy="980902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93139" y="1052862"/>
            <a:ext cx="9358603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h-TH" sz="4800" b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ข้อมูลประกอบสำหรับ </a:t>
            </a:r>
            <a:r>
              <a:rPr lang="en-US" sz="4800" b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ECS</a:t>
            </a:r>
            <a:endParaRPr lang="th-TH" sz="4800" b="1" dirty="0" smtClean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680157" y="219443"/>
            <a:ext cx="711284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3200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ระบบแสดงแผนที่อิเล็กทรอนิกส์ (</a:t>
            </a:r>
            <a:r>
              <a:rPr lang="en-US" sz="3200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Electronic Chart System)</a:t>
            </a:r>
          </a:p>
        </p:txBody>
      </p:sp>
      <p:pic>
        <p:nvPicPr>
          <p:cNvPr id="8" name="Picture 10" descr="http://www.la-terre.co.jp/support/enc/ORCA_Manila_scamin_large.pn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2971" y="1971668"/>
            <a:ext cx="3825565" cy="2388775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4395440" y="2694143"/>
            <a:ext cx="206178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4000" b="1" dirty="0" smtClean="0">
                <a:latin typeface="TH SarabunPSK" pitchFamily="34" charset="-34"/>
                <a:cs typeface="TH SarabunPSK" pitchFamily="34" charset="-34"/>
              </a:rPr>
              <a:t>แผนที่เดินเรือ</a:t>
            </a:r>
            <a:endParaRPr lang="th-TH" sz="4000" b="1" dirty="0"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11" name="Picture 10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7" t="-821" r="8387"/>
          <a:stretch/>
        </p:blipFill>
        <p:spPr>
          <a:xfrm>
            <a:off x="5033795" y="3554083"/>
            <a:ext cx="4213722" cy="30796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2" name="TextBox 11"/>
          <p:cNvSpPr txBox="1"/>
          <p:nvPr/>
        </p:nvSpPr>
        <p:spPr>
          <a:xfrm>
            <a:off x="761555" y="5310274"/>
            <a:ext cx="323357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4000" b="1" dirty="0" smtClean="0">
                <a:latin typeface="TH SarabunPSK" pitchFamily="34" charset="-34"/>
                <a:cs typeface="TH SarabunPSK" pitchFamily="34" charset="-34"/>
              </a:rPr>
              <a:t>แผนที่ยุทธการทางเรือ</a:t>
            </a:r>
          </a:p>
          <a:p>
            <a:r>
              <a:rPr lang="th-TH" sz="4000" b="1" dirty="0" smtClean="0">
                <a:latin typeface="TH SarabunPSK" pitchFamily="34" charset="-34"/>
                <a:cs typeface="TH SarabunPSK" pitchFamily="34" charset="-34"/>
              </a:rPr>
              <a:t>อิเล็กทรอนิกส์ </a:t>
            </a:r>
            <a:r>
              <a:rPr lang="en-US" sz="4000" b="1" dirty="0" smtClean="0">
                <a:latin typeface="TH SarabunPSK" pitchFamily="34" charset="-34"/>
                <a:cs typeface="TH SarabunPSK" pitchFamily="34" charset="-34"/>
              </a:rPr>
              <a:t>AML</a:t>
            </a:r>
            <a:endParaRPr lang="th-TH" sz="40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257986" y="4808600"/>
            <a:ext cx="17155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600" b="1" dirty="0" smtClean="0"/>
              <a:t>ต้องทำเพิ่ม</a:t>
            </a:r>
            <a:endParaRPr lang="th-TH" sz="3600" b="1" dirty="0"/>
          </a:p>
        </p:txBody>
      </p:sp>
    </p:spTree>
    <p:extLst>
      <p:ext uri="{BB962C8B-B14F-4D97-AF65-F5344CB8AC3E}">
        <p14:creationId xmlns:p14="http://schemas.microsoft.com/office/powerpoint/2010/main" val="808167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8311" y="8313"/>
            <a:ext cx="9897689" cy="98090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7090" l="10000" r="95556">
                        <a14:foregroundMark x1="63810" y1="68783" x2="63810" y2="68783"/>
                        <a14:foregroundMark x1="56032" y1="90476" x2="56032" y2="90476"/>
                        <a14:foregroundMark x1="35397" y1="65873" x2="35397" y2="658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815" r="14576"/>
          <a:stretch/>
        </p:blipFill>
        <p:spPr>
          <a:xfrm>
            <a:off x="99753" y="8313"/>
            <a:ext cx="1088968" cy="98090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78933" y="3379490"/>
            <a:ext cx="2342475" cy="3478510"/>
          </a:xfrm>
          <a:prstGeom prst="rect">
            <a:avLst/>
          </a:prstGeom>
          <a:blipFill dpi="0" rotWithShape="1">
            <a:blip r:embed="rId5" cstate="print">
              <a:alphaModFix amt="23000"/>
            </a:blip>
            <a:srcRect/>
            <a:tile tx="0" ty="0" sx="100000" sy="100000" flip="none" algn="tl"/>
          </a:blip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8" name="รูปภาพ 9"/>
          <p:cNvPicPr>
            <a:picLocks noChangeAspect="1"/>
          </p:cNvPicPr>
          <p:nvPr/>
        </p:nvPicPr>
        <p:blipFill rotWithShape="1">
          <a:blip r:embed="rId6" cstate="print"/>
          <a:srcRect t="20385" b="12529"/>
          <a:stretch/>
        </p:blipFill>
        <p:spPr bwMode="auto">
          <a:xfrm>
            <a:off x="5990254" y="5327380"/>
            <a:ext cx="3275044" cy="1530620"/>
          </a:xfrm>
          <a:prstGeom prst="rect">
            <a:avLst/>
          </a:prstGeom>
          <a:blipFill dpi="0" rotWithShape="1">
            <a:blip r:embed="rId5" cstate="print">
              <a:alphaModFix amt="2000"/>
            </a:blip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>
          <a:xfrm>
            <a:off x="277853" y="1248833"/>
            <a:ext cx="9508008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h-TH" sz="4800" b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วัตถุประสงค์</a:t>
            </a:r>
          </a:p>
          <a:p>
            <a:r>
              <a:rPr lang="th-TH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๒.๑ เพื่อให้ทราบและเข้าใจรูปแบบและขีดความสามารถของระบบแสดงแผนที่อิเล็กทรอนิกส์ (</a:t>
            </a:r>
            <a:r>
              <a:rPr lang="en-US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Electronic Chart System) </a:t>
            </a:r>
            <a:r>
              <a:rPr lang="th-TH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ที่เรือใน ทร.ต้องการ</a:t>
            </a:r>
          </a:p>
          <a:p>
            <a:r>
              <a:rPr lang="th-TH" b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๒.๒ </a:t>
            </a:r>
            <a:r>
              <a:rPr lang="th-TH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เพื่อให้สามารถจัดหาและจัดทำระบบแสดงแผนที่อิเล็กทรอนิกส์ที่เหมาะสมสำหรับเรือใน ทร. </a:t>
            </a:r>
          </a:p>
          <a:p>
            <a:r>
              <a:rPr lang="th-TH" b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๒.๓ </a:t>
            </a:r>
            <a:r>
              <a:rPr lang="th-TH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เพื่อให้สามารถพัฒนา และปรับปรุงแผนที่อิเล็กทรอนิกส์ตรงกับความต้องการของเรือ ทร.ในการปฏิบัติการทางเรือตามสาขาการปฏิบัติการทางเรือต่างๆ</a:t>
            </a:r>
          </a:p>
          <a:p>
            <a:r>
              <a:rPr lang="th-TH" b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๒.๔ </a:t>
            </a:r>
            <a:r>
              <a:rPr lang="th-TH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เพื่อให้ข้าราชการภายในหน่วยงานเกิดองค์ความรู้และ</a:t>
            </a:r>
            <a:r>
              <a:rPr lang="th-TH" b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ทักษะ</a:t>
            </a:r>
          </a:p>
          <a:p>
            <a:r>
              <a:rPr lang="th-TH" b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ใน</a:t>
            </a:r>
            <a:r>
              <a:rPr lang="th-TH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การพัฒนาระบบฐานข้อมูล รวมทั้งการนำไฟล์ข้อมูลแผน</a:t>
            </a:r>
            <a:r>
              <a:rPr lang="th-TH" b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ที่</a:t>
            </a:r>
          </a:p>
          <a:p>
            <a:r>
              <a:rPr lang="th-TH" b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อิเล็กทรอนิกส์</a:t>
            </a:r>
            <a:r>
              <a:rPr lang="th-TH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ของ อศ. ไปติดตั้งและปรับปรุงให้กับระบบแสดงแผน</a:t>
            </a:r>
            <a:r>
              <a:rPr lang="th-TH" b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ที่</a:t>
            </a:r>
          </a:p>
          <a:p>
            <a:r>
              <a:rPr lang="th-TH" b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อิเล็กทรอนิกส์</a:t>
            </a:r>
            <a:r>
              <a:rPr lang="th-TH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ของเรือใน ทร. ได้อย่างมีประสิทธิภาพ</a:t>
            </a:r>
          </a:p>
        </p:txBody>
      </p:sp>
      <p:sp>
        <p:nvSpPr>
          <p:cNvPr id="10" name="Rectangle 9"/>
          <p:cNvSpPr/>
          <p:nvPr/>
        </p:nvSpPr>
        <p:spPr>
          <a:xfrm>
            <a:off x="1680157" y="219443"/>
            <a:ext cx="711284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3200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ระบบแสดงแผนที่อิเล็กทรอนิกส์ (</a:t>
            </a:r>
            <a:r>
              <a:rPr lang="en-US" sz="3200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Electronic Chart System)</a:t>
            </a:r>
          </a:p>
        </p:txBody>
      </p:sp>
    </p:spTree>
    <p:extLst>
      <p:ext uri="{BB962C8B-B14F-4D97-AF65-F5344CB8AC3E}">
        <p14:creationId xmlns:p14="http://schemas.microsoft.com/office/powerpoint/2010/main" val="2941684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8311" y="8313"/>
            <a:ext cx="9897689" cy="98090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7090" l="10000" r="95556">
                        <a14:foregroundMark x1="63810" y1="68783" x2="63810" y2="68783"/>
                        <a14:foregroundMark x1="56032" y1="90476" x2="56032" y2="90476"/>
                        <a14:foregroundMark x1="35397" y1="65873" x2="35397" y2="658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815" r="14576"/>
          <a:stretch/>
        </p:blipFill>
        <p:spPr>
          <a:xfrm>
            <a:off x="99753" y="8313"/>
            <a:ext cx="1088968" cy="98090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93981" y="3192479"/>
            <a:ext cx="2342475" cy="3478510"/>
          </a:xfrm>
          <a:prstGeom prst="rect">
            <a:avLst/>
          </a:prstGeom>
          <a:blipFill dpi="0" rotWithShape="1">
            <a:blip r:embed="rId5" cstate="print">
              <a:alphaModFix amt="23000"/>
            </a:blip>
            <a:srcRect/>
            <a:tile tx="0" ty="0" sx="100000" sy="100000" flip="none" algn="tl"/>
          </a:blip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8" name="รูปภาพ 9"/>
          <p:cNvPicPr>
            <a:picLocks noChangeAspect="1"/>
          </p:cNvPicPr>
          <p:nvPr/>
        </p:nvPicPr>
        <p:blipFill rotWithShape="1">
          <a:blip r:embed="rId6" cstate="print"/>
          <a:srcRect t="20385" b="12529"/>
          <a:stretch/>
        </p:blipFill>
        <p:spPr bwMode="auto">
          <a:xfrm>
            <a:off x="6083560" y="5327380"/>
            <a:ext cx="3275044" cy="1530620"/>
          </a:xfrm>
          <a:prstGeom prst="rect">
            <a:avLst/>
          </a:prstGeom>
          <a:blipFill dpi="0" rotWithShape="1">
            <a:blip r:embed="rId5" cstate="print">
              <a:alphaModFix amt="2000"/>
            </a:blip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>
          <a:xfrm>
            <a:off x="277853" y="1407453"/>
            <a:ext cx="9358603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h-TH" sz="4800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ประโยชน์</a:t>
            </a:r>
          </a:p>
          <a:p>
            <a:r>
              <a:rPr lang="th-TH" sz="3200" b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๑. </a:t>
            </a:r>
            <a:r>
              <a:rPr lang="th-TH" sz="3200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ทร. ได้ต้นแบบระบบแสดงแผนที่อิเล็กทรอนิกส์ (</a:t>
            </a:r>
            <a:r>
              <a:rPr lang="en-US" sz="3200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Electronic Chart System) </a:t>
            </a:r>
            <a:r>
              <a:rPr lang="th-TH" sz="3200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ที่มีความเหมาะสมและตอบสนองการใช้งานสนับสนุนการปฏิบัติการทางเรือ ทร. เพื่อเพิ่มความปลอดภัย และความคล่องตัวในการนำเรือ รวมทั้งสามารถประยุกต์ใช้งาน เพื่อให้เกิดประสิทธิภาพต่อการปฏิบัติการทางเรือ ทร. </a:t>
            </a:r>
          </a:p>
          <a:p>
            <a:r>
              <a:rPr lang="th-TH" sz="3200" b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๒. </a:t>
            </a:r>
            <a:r>
              <a:rPr lang="th-TH" sz="3200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ได้ข้อมูลแผนที่อิเล็กทรอนิกส์สนับสนับการ</a:t>
            </a:r>
            <a:r>
              <a:rPr lang="th-TH" sz="3200" b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ปฏิบัติการ</a:t>
            </a:r>
          </a:p>
          <a:p>
            <a:r>
              <a:rPr lang="th-TH" sz="3200" b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รบ</a:t>
            </a:r>
            <a:r>
              <a:rPr lang="th-TH" sz="3200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ผิว</a:t>
            </a:r>
            <a:r>
              <a:rPr lang="th-TH" sz="3200" b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น้ำของ</a:t>
            </a:r>
            <a:r>
              <a:rPr lang="th-TH" sz="3200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เรือ ทร. และองค์ความรู้ในการผลิตนวัตกรรม</a:t>
            </a:r>
            <a:r>
              <a:rPr lang="th-TH" sz="3200" b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ใหม่</a:t>
            </a:r>
          </a:p>
          <a:p>
            <a:r>
              <a:rPr lang="th-TH" sz="3200" b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จาก</a:t>
            </a:r>
            <a:r>
              <a:rPr lang="th-TH" sz="3200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ความ</a:t>
            </a:r>
            <a:r>
              <a:rPr lang="th-TH" sz="3200" b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ต้องการของ</a:t>
            </a:r>
            <a:r>
              <a:rPr lang="th-TH" sz="3200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ผู้ใช้งานแผนที่อิเล็กทรอนิกส์โดยตรง </a:t>
            </a:r>
          </a:p>
          <a:p>
            <a:r>
              <a:rPr lang="th-TH" b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endParaRPr lang="th-TH" sz="4800" b="1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680157" y="219443"/>
            <a:ext cx="711284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3200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ระบบแสดงแผนที่อิเล็กทรอนิกส์ (</a:t>
            </a:r>
            <a:r>
              <a:rPr lang="en-US" sz="3200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Electronic Chart System)</a:t>
            </a:r>
          </a:p>
        </p:txBody>
      </p:sp>
    </p:spTree>
    <p:extLst>
      <p:ext uri="{BB962C8B-B14F-4D97-AF65-F5344CB8AC3E}">
        <p14:creationId xmlns:p14="http://schemas.microsoft.com/office/powerpoint/2010/main" val="3324967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8311" y="8313"/>
            <a:ext cx="9897689" cy="98090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7090" l="10000" r="95556">
                        <a14:foregroundMark x1="63810" y1="68783" x2="63810" y2="68783"/>
                        <a14:foregroundMark x1="56032" y1="90476" x2="56032" y2="90476"/>
                        <a14:foregroundMark x1="35397" y1="65873" x2="35397" y2="658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815" r="14576"/>
          <a:stretch/>
        </p:blipFill>
        <p:spPr>
          <a:xfrm>
            <a:off x="99753" y="8313"/>
            <a:ext cx="1088968" cy="98090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507859" y="241632"/>
            <a:ext cx="711284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3200" b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ระบบแสดงแผนที่อิเล็กทรอนิกส์</a:t>
            </a:r>
            <a:r>
              <a:rPr lang="en-US" sz="3200" b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(Electronic Chart System)</a:t>
            </a:r>
            <a:endParaRPr lang="en-US" sz="3200" b="1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28094" y="3173818"/>
            <a:ext cx="2342475" cy="3478510"/>
          </a:xfrm>
          <a:prstGeom prst="rect">
            <a:avLst/>
          </a:prstGeom>
          <a:blipFill dpi="0" rotWithShape="1">
            <a:blip r:embed="rId5" cstate="print">
              <a:alphaModFix amt="23000"/>
            </a:blip>
            <a:srcRect/>
            <a:tile tx="0" ty="0" sx="100000" sy="100000" flip="none" algn="tl"/>
          </a:blip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8" name="รูปภาพ 9"/>
          <p:cNvPicPr>
            <a:picLocks noChangeAspect="1"/>
          </p:cNvPicPr>
          <p:nvPr/>
        </p:nvPicPr>
        <p:blipFill rotWithShape="1">
          <a:blip r:embed="rId6" cstate="print"/>
          <a:srcRect t="20385" b="12529"/>
          <a:stretch/>
        </p:blipFill>
        <p:spPr bwMode="auto">
          <a:xfrm>
            <a:off x="5990254" y="5327380"/>
            <a:ext cx="3275044" cy="1530620"/>
          </a:xfrm>
          <a:prstGeom prst="rect">
            <a:avLst/>
          </a:prstGeom>
          <a:blipFill dpi="0" rotWithShape="1">
            <a:blip r:embed="rId5" cstate="print">
              <a:alphaModFix amt="2000"/>
            </a:blip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</p:pic>
      <p:sp>
        <p:nvSpPr>
          <p:cNvPr id="10" name="สี่เหลี่ยมผืนผ้า 9"/>
          <p:cNvSpPr/>
          <p:nvPr/>
        </p:nvSpPr>
        <p:spPr>
          <a:xfrm>
            <a:off x="615295" y="1092785"/>
            <a:ext cx="7138493" cy="50167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/>
            <a:r>
              <a:rPr lang="th-TH" sz="4000" b="1" u="sng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ขีดความสามารถของระบบที่สำคัญ</a:t>
            </a:r>
          </a:p>
          <a:p>
            <a:pPr marL="457200" indent="-457200"/>
            <a:r>
              <a:rPr lang="th-TH" sz="4000" b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1.การแสดงแผนที่ยุทธการอิเล็กทรอนิกส์</a:t>
            </a:r>
          </a:p>
          <a:p>
            <a:pPr marL="457200" indent="-457200"/>
            <a:r>
              <a:rPr lang="th-TH" sz="4000" b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2.ข้อมูลจาก </a:t>
            </a:r>
            <a:r>
              <a:rPr lang="en-US" sz="4000" b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GPS</a:t>
            </a:r>
          </a:p>
          <a:p>
            <a:pPr marL="457200" indent="-457200"/>
            <a:r>
              <a:rPr lang="th-TH" sz="4000" b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3.ข้อมูลจากระบบ </a:t>
            </a:r>
            <a:r>
              <a:rPr lang="en-US" sz="4000" b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AIS  </a:t>
            </a:r>
            <a:r>
              <a:rPr lang="th-TH" sz="4000" b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เรือลำอื่นที่ติดเครื่อง</a:t>
            </a:r>
            <a:r>
              <a:rPr lang="en-US" sz="4000" b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AIS  </a:t>
            </a:r>
          </a:p>
          <a:p>
            <a:pPr marL="457200" indent="-457200"/>
            <a:r>
              <a:rPr lang="th-TH" sz="4000" b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4. การแสดงภาพถ่ายดาวเทียม</a:t>
            </a:r>
          </a:p>
          <a:p>
            <a:pPr marL="457200" indent="-457200"/>
            <a:r>
              <a:rPr lang="th-TH" sz="4000" b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5.การเตือนอันตรายในการเดินเรือ</a:t>
            </a:r>
          </a:p>
          <a:p>
            <a:pPr marL="457200" indent="-457200"/>
            <a:r>
              <a:rPr lang="th-TH" sz="4000" b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</a:t>
            </a:r>
            <a:r>
              <a:rPr lang="th-TH" sz="3200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สิ่งอันตรายใต้น้ำ เข็มเฉียด เข็มชน </a:t>
            </a:r>
            <a:endParaRPr lang="th-TH" sz="4000" dirty="0" smtClean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457200" indent="-457200"/>
            <a:r>
              <a:rPr lang="th-TH" sz="4000" b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เป็นต้น</a:t>
            </a:r>
          </a:p>
        </p:txBody>
      </p:sp>
    </p:spTree>
    <p:extLst>
      <p:ext uri="{BB962C8B-B14F-4D97-AF65-F5344CB8AC3E}">
        <p14:creationId xmlns:p14="http://schemas.microsoft.com/office/powerpoint/2010/main" val="207849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8311" y="8313"/>
            <a:ext cx="9897689" cy="98090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7090" l="10000" r="95556">
                        <a14:foregroundMark x1="63810" y1="68783" x2="63810" y2="68783"/>
                        <a14:foregroundMark x1="56032" y1="90476" x2="56032" y2="90476"/>
                        <a14:foregroundMark x1="35397" y1="65873" x2="35397" y2="658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815" r="14576"/>
          <a:stretch/>
        </p:blipFill>
        <p:spPr>
          <a:xfrm>
            <a:off x="99753" y="8313"/>
            <a:ext cx="1088968" cy="980902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1006461"/>
            <a:ext cx="9918306" cy="557075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h-TH" sz="3600" b="1" u="sng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ขั้นตอนการดำเนินงาน(๑)</a:t>
            </a:r>
          </a:p>
          <a:p>
            <a:pPr algn="ctr"/>
            <a:endParaRPr lang="th-TH" sz="3200" b="1" dirty="0" smtClean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514350" indent="-514350">
              <a:buAutoNum type="thaiNumPeriod"/>
            </a:pPr>
            <a:r>
              <a:rPr lang="th-TH" sz="3200" b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ดำเนินการ</a:t>
            </a:r>
            <a:r>
              <a:rPr lang="th-TH" sz="3200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ทบทวนมาตรฐาน องค์ความรู้ที่เกี่ยวข้องกับการสร้างแผนที่อิเล็กทรอนิกส์ </a:t>
            </a:r>
            <a:r>
              <a:rPr lang="th-TH" sz="3200" b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และระบบ</a:t>
            </a:r>
            <a:r>
              <a:rPr lang="th-TH" sz="3200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แสดงแผนที่</a:t>
            </a:r>
            <a:r>
              <a:rPr lang="th-TH" sz="3200" b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อิเล็กทรอนิกส์</a:t>
            </a:r>
          </a:p>
          <a:p>
            <a:pPr marL="514350" indent="-514350">
              <a:buAutoNum type="thaiNumPeriod"/>
            </a:pPr>
            <a:r>
              <a:rPr lang="th-TH" sz="3200" b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รวบรวม แนวทางและความต้องการใช้แผน</a:t>
            </a:r>
            <a:r>
              <a:rPr lang="th-TH" sz="3200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ที่ยุทธการทางเรืออิเล็กทรอนิกส์ </a:t>
            </a:r>
          </a:p>
          <a:p>
            <a:r>
              <a:rPr lang="th-TH" sz="3200" b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๓. รับ</a:t>
            </a:r>
            <a:r>
              <a:rPr lang="th-TH" sz="3200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ฟัง และรวบรวมข้อเสนอแนะ ความต้องการของเรือ ทร. ด้วยการเยี่ยมหน่วยกำลังทางเรือ ทร. เช่น กองเรือตรวจอ่าว กองเรือยุทธการ (</a:t>
            </a:r>
            <a:r>
              <a:rPr lang="th-TH" sz="3200" b="1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กตอ</a:t>
            </a:r>
            <a:r>
              <a:rPr lang="th-TH" sz="3200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.กร.) และกองการฝึก กองเรือยุทธการ (</a:t>
            </a:r>
            <a:r>
              <a:rPr lang="th-TH" sz="3200" b="1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กฝร</a:t>
            </a:r>
            <a:r>
              <a:rPr lang="th-TH" sz="3200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.กร.) เป็นต้น เพื่อนำมา</a:t>
            </a:r>
            <a:r>
              <a:rPr lang="th-TH" sz="3200" b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กำหนด</a:t>
            </a:r>
          </a:p>
          <a:p>
            <a:r>
              <a:rPr lang="th-TH" sz="3200" b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เป็น</a:t>
            </a:r>
            <a:r>
              <a:rPr lang="th-TH" sz="3200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ความต้องการใช้งานระบบแสดงแผนที่</a:t>
            </a:r>
            <a:r>
              <a:rPr lang="th-TH" sz="3200" b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อิเล็กทรอนิกส์</a:t>
            </a:r>
          </a:p>
          <a:p>
            <a:r>
              <a:rPr lang="th-TH" sz="3200" b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ที่</a:t>
            </a:r>
            <a:r>
              <a:rPr lang="th-TH" sz="3200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สนับสนุนการปฏิบัติการรบผิวน้ำ </a:t>
            </a:r>
          </a:p>
          <a:p>
            <a:r>
              <a:rPr lang="th-TH" sz="3200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	</a:t>
            </a:r>
            <a:endParaRPr lang="th-TH" sz="3200" b="1" dirty="0" smtClean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64" r="16358" b="5424"/>
          <a:stretch/>
        </p:blipFill>
        <p:spPr>
          <a:xfrm>
            <a:off x="6390277" y="4512903"/>
            <a:ext cx="3395584" cy="223313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680157" y="219443"/>
            <a:ext cx="711284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3200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ระบบแสดงแผนที่อิเล็กทรอนิกส์ (</a:t>
            </a:r>
            <a:r>
              <a:rPr lang="en-US" sz="3200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Electronic Chart System)</a:t>
            </a:r>
          </a:p>
        </p:txBody>
      </p:sp>
    </p:spTree>
    <p:extLst>
      <p:ext uri="{BB962C8B-B14F-4D97-AF65-F5344CB8AC3E}">
        <p14:creationId xmlns:p14="http://schemas.microsoft.com/office/powerpoint/2010/main" val="1034542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8311" y="8313"/>
            <a:ext cx="9897689" cy="98090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7090" l="10000" r="95556">
                        <a14:foregroundMark x1="63810" y1="68783" x2="63810" y2="68783"/>
                        <a14:foregroundMark x1="56032" y1="90476" x2="56032" y2="90476"/>
                        <a14:foregroundMark x1="35397" y1="65873" x2="35397" y2="658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815" r="14576"/>
          <a:stretch/>
        </p:blipFill>
        <p:spPr>
          <a:xfrm>
            <a:off x="99753" y="8313"/>
            <a:ext cx="1088968" cy="980902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99753" y="1248833"/>
            <a:ext cx="9918306" cy="51398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h-TH" sz="4000" b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ขั้นตอนการดำเนินงาน(๒)</a:t>
            </a:r>
          </a:p>
          <a:p>
            <a:r>
              <a:rPr lang="th-TH" sz="3200" b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๔.  </a:t>
            </a:r>
            <a:r>
              <a:rPr lang="th-TH" sz="3200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ออกแบบและจัดทำต้นแบบระบบแผนที่อิเล็กทรอนิกส์ที่สอดคล้องกับความต้องการใช้งานระบบแผนที่อิเล็กทรอนิกส์สนับสนุนการปฏิบัติการทางเรือ ทร. โดยมุ่งเน้นความอ่อนตัวในการประยุกต์ใช้</a:t>
            </a:r>
          </a:p>
          <a:p>
            <a:r>
              <a:rPr lang="th-TH" sz="3200" b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๕. สร้าง</a:t>
            </a:r>
            <a:r>
              <a:rPr lang="th-TH" sz="3200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ต้นฉบับแผนที่อิเล็กทรอนิกส์ที่ตรงตามความต้องการของการปฏิบัติการรบผิวน้ำของเรือ ทร.</a:t>
            </a:r>
          </a:p>
          <a:p>
            <a:r>
              <a:rPr lang="th-TH" sz="3200" b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๖. ทดลอง</a:t>
            </a:r>
            <a:r>
              <a:rPr lang="th-TH" sz="3200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การใช้การแสดงผลแผนที่</a:t>
            </a:r>
            <a:r>
              <a:rPr lang="th-TH" sz="3200" b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อิเล็กทรอนิกส์</a:t>
            </a:r>
          </a:p>
          <a:p>
            <a:r>
              <a:rPr lang="th-TH" sz="3200" b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ตาม</a:t>
            </a:r>
            <a:r>
              <a:rPr lang="th-TH" sz="3200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ความต้องการของเรือ ทร. และทดสอบการ</a:t>
            </a:r>
            <a:r>
              <a:rPr lang="th-TH" sz="3200" b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เชื่อมต่อ</a:t>
            </a:r>
          </a:p>
          <a:p>
            <a:r>
              <a:rPr lang="th-TH" sz="3200" b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สัญญาณ</a:t>
            </a:r>
            <a:r>
              <a:rPr lang="th-TH" sz="3200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เครื่องมือเดินเรือที่ติดตั้งใช้งาน</a:t>
            </a:r>
            <a:r>
              <a:rPr lang="th-TH" sz="3200" b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บนสะพาน</a:t>
            </a:r>
            <a:r>
              <a:rPr lang="th-TH" sz="3200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เดินเรือ </a:t>
            </a:r>
          </a:p>
          <a:p>
            <a:pPr algn="ctr"/>
            <a:r>
              <a:rPr lang="th-TH" sz="3200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	</a:t>
            </a:r>
            <a:endParaRPr lang="th-TH" sz="3200" b="1" dirty="0" smtClean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64" r="16358" b="5424"/>
          <a:stretch/>
        </p:blipFill>
        <p:spPr>
          <a:xfrm>
            <a:off x="6489430" y="4512903"/>
            <a:ext cx="3395584" cy="223313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680157" y="219443"/>
            <a:ext cx="711284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3200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ระบบแสดงแผนที่อิเล็กทรอนิกส์ (</a:t>
            </a:r>
            <a:r>
              <a:rPr lang="en-US" sz="3200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Electronic Chart System)</a:t>
            </a:r>
          </a:p>
        </p:txBody>
      </p:sp>
    </p:spTree>
    <p:extLst>
      <p:ext uri="{BB962C8B-B14F-4D97-AF65-F5344CB8AC3E}">
        <p14:creationId xmlns:p14="http://schemas.microsoft.com/office/powerpoint/2010/main" val="1152307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8311" y="8313"/>
            <a:ext cx="9897689" cy="98090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7090" l="10000" r="95556">
                        <a14:foregroundMark x1="63810" y1="68783" x2="63810" y2="68783"/>
                        <a14:foregroundMark x1="56032" y1="90476" x2="56032" y2="90476"/>
                        <a14:foregroundMark x1="35397" y1="65873" x2="35397" y2="658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815" r="14576"/>
          <a:stretch/>
        </p:blipFill>
        <p:spPr>
          <a:xfrm>
            <a:off x="99753" y="8313"/>
            <a:ext cx="1088968" cy="980902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99753" y="1248833"/>
            <a:ext cx="9918306" cy="329320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h-TH" sz="4000" b="1" u="sng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ขั้นตอนการดำเนินงาน(๓)</a:t>
            </a:r>
          </a:p>
          <a:p>
            <a:pPr algn="ctr"/>
            <a:endParaRPr lang="th-TH" sz="4000" b="1" dirty="0" smtClean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3200" b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๗. </a:t>
            </a:r>
            <a:r>
              <a:rPr lang="th-TH" sz="3200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ปรับปรุง/แก้ไขระบบแสดงผลแผนที่อิเล็กทรอนิกส์ </a:t>
            </a:r>
          </a:p>
          <a:p>
            <a:r>
              <a:rPr lang="th-TH" sz="3200" b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๘. </a:t>
            </a:r>
            <a:r>
              <a:rPr lang="th-TH" sz="3200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ทดลองการใช้งานระบบแผนที่อิเล็กทรอนิกส์ โดยการติดตั้งบนเรือ ทร. เทียบกับการใช้งานระบบแผนที่ยุทธการทางเรืออิเล็กทรอนิกส์</a:t>
            </a:r>
          </a:p>
          <a:p>
            <a:endParaRPr lang="th-TH" sz="3200" b="1" dirty="0" smtClean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64" r="16358" b="5424"/>
          <a:stretch/>
        </p:blipFill>
        <p:spPr>
          <a:xfrm>
            <a:off x="6390277" y="4512903"/>
            <a:ext cx="3395584" cy="223313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680157" y="219443"/>
            <a:ext cx="711284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3200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ระบบแสดงแผนที่อิเล็กทรอนิกส์ (</a:t>
            </a:r>
            <a:r>
              <a:rPr lang="en-US" sz="3200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Electronic Chart System)</a:t>
            </a:r>
          </a:p>
        </p:txBody>
      </p:sp>
    </p:spTree>
    <p:extLst>
      <p:ext uri="{BB962C8B-B14F-4D97-AF65-F5344CB8AC3E}">
        <p14:creationId xmlns:p14="http://schemas.microsoft.com/office/powerpoint/2010/main" val="3771184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8311" y="8313"/>
            <a:ext cx="9897689" cy="98090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7090" l="10000" r="95556">
                        <a14:foregroundMark x1="63810" y1="68783" x2="63810" y2="68783"/>
                        <a14:foregroundMark x1="56032" y1="90476" x2="56032" y2="90476"/>
                        <a14:foregroundMark x1="35397" y1="65873" x2="35397" y2="658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815" r="14576"/>
          <a:stretch/>
        </p:blipFill>
        <p:spPr>
          <a:xfrm>
            <a:off x="99753" y="8313"/>
            <a:ext cx="1088968" cy="980902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99886" y="1068351"/>
            <a:ext cx="9358603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h-TH" sz="4800" b="1" u="sng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หน่วยที่นำผลงานวิจัยไปใช้</a:t>
            </a:r>
            <a:r>
              <a:rPr lang="th-TH" sz="4800" b="1" u="sng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ประโยชน์</a:t>
            </a:r>
          </a:p>
          <a:p>
            <a:pPr algn="ctr"/>
            <a:endParaRPr lang="th-TH" sz="4800" b="1" u="sng" dirty="0" smtClean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ctr"/>
            <a:r>
              <a:rPr lang="th-TH" sz="4800" b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3600" b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เรือ </a:t>
            </a:r>
            <a:r>
              <a:rPr lang="th-TH" sz="3600" b="1" dirty="0" err="1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ทร</a:t>
            </a:r>
            <a:r>
              <a:rPr lang="th-TH" sz="3600" b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. ที่ไม่</a:t>
            </a:r>
            <a:r>
              <a:rPr lang="th-TH" sz="3600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ได้รับการติดตั้งระบบแสดงผลแผนที่เดินเรืออิเล็กทรอนิกส์ (</a:t>
            </a:r>
            <a:r>
              <a:rPr lang="en-US" sz="3600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Electronic Navigation Chart Display and Information System) </a:t>
            </a:r>
            <a:endParaRPr lang="en-US" sz="3600" b="1" dirty="0" smtClean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ctr"/>
            <a:endParaRPr lang="en-US" sz="3600" b="1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12132" y="219443"/>
            <a:ext cx="884889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4000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ระบบแสดงแผนที่อิเล็กทรอนิกส์ (</a:t>
            </a:r>
            <a:r>
              <a:rPr lang="en-US" sz="4000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Electronic Chart System)</a:t>
            </a:r>
          </a:p>
        </p:txBody>
      </p:sp>
    </p:spTree>
    <p:extLst>
      <p:ext uri="{BB962C8B-B14F-4D97-AF65-F5344CB8AC3E}">
        <p14:creationId xmlns:p14="http://schemas.microsoft.com/office/powerpoint/2010/main" val="3750054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8311" y="8313"/>
            <a:ext cx="9897689" cy="98090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7090" l="10000" r="95556">
                        <a14:foregroundMark x1="63810" y1="68783" x2="63810" y2="68783"/>
                        <a14:foregroundMark x1="56032" y1="90476" x2="56032" y2="90476"/>
                        <a14:foregroundMark x1="35397" y1="65873" x2="35397" y2="658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815" r="14576"/>
          <a:stretch/>
        </p:blipFill>
        <p:spPr>
          <a:xfrm>
            <a:off x="99753" y="8313"/>
            <a:ext cx="1088968" cy="980902"/>
          </a:xfrm>
          <a:prstGeom prst="rect">
            <a:avLst/>
          </a:prstGeom>
        </p:spPr>
      </p:pic>
      <p:pic>
        <p:nvPicPr>
          <p:cNvPr id="8" name="รูปภาพ 9"/>
          <p:cNvPicPr>
            <a:picLocks noChangeAspect="1"/>
          </p:cNvPicPr>
          <p:nvPr/>
        </p:nvPicPr>
        <p:blipFill rotWithShape="1">
          <a:blip r:embed="rId4" cstate="print"/>
          <a:srcRect t="20385" b="12529"/>
          <a:stretch/>
        </p:blipFill>
        <p:spPr bwMode="auto">
          <a:xfrm>
            <a:off x="3485793" y="4152122"/>
            <a:ext cx="5490255" cy="2565918"/>
          </a:xfrm>
          <a:prstGeom prst="rect">
            <a:avLst/>
          </a:prstGeom>
          <a:blipFill dpi="0" rotWithShape="1">
            <a:blip r:embed="rId5" cstate="print">
              <a:alphaModFix amt="2000"/>
            </a:blip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>
          <a:xfrm>
            <a:off x="527884" y="1177001"/>
            <a:ext cx="901918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h-TH" sz="3600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ระบบแสดงแผนที่อิเล็กทรอนิกส์ (</a:t>
            </a:r>
            <a:r>
              <a:rPr lang="en-US" sz="3600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Electronic Chart System)</a:t>
            </a:r>
          </a:p>
          <a:p>
            <a:pPr algn="ctr"/>
            <a:r>
              <a:rPr lang="th-TH" sz="3600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เพื่อแก้ไขปัญหาการให้บริการแผนที่เดินเรืออิเล็กทรอนิกส์และ</a:t>
            </a:r>
          </a:p>
          <a:p>
            <a:pPr algn="ctr"/>
            <a:r>
              <a:rPr lang="th-TH" sz="3600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เพิ่ม</a:t>
            </a:r>
            <a:r>
              <a:rPr lang="th-TH" sz="3600" b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ประสิทธิภาพการปฏิบัติการของ</a:t>
            </a:r>
            <a:r>
              <a:rPr lang="th-TH" sz="3600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เรือใน ทร.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13279" y="2680336"/>
            <a:ext cx="9333785" cy="41029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18375" y="2054164"/>
            <a:ext cx="3428689" cy="5091507"/>
          </a:xfrm>
          <a:prstGeom prst="rect">
            <a:avLst/>
          </a:prstGeom>
          <a:blipFill dpi="0" rotWithShape="1">
            <a:blip r:embed="rId5" cstate="print">
              <a:alphaModFix amt="23000"/>
            </a:blip>
            <a:srcRect/>
            <a:tile tx="0" ty="0" sx="100000" sy="100000" flip="none" algn="tl"/>
          </a:blip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9" name="Rectangle 8"/>
          <p:cNvSpPr/>
          <p:nvPr/>
        </p:nvSpPr>
        <p:spPr>
          <a:xfrm>
            <a:off x="1356294" y="3936208"/>
            <a:ext cx="7362359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h-TH" sz="6000" b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จบการบรรยาย</a:t>
            </a:r>
            <a:r>
              <a:rPr lang="en-US" sz="6000" b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&amp;</a:t>
            </a:r>
            <a:r>
              <a:rPr lang="th-TH" sz="6000" b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ตอบข้อซักถาม</a:t>
            </a:r>
            <a:endParaRPr lang="en-US" sz="6000" b="1" cap="none" spc="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680157" y="219443"/>
            <a:ext cx="711284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3200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ระบบแสดงแผนที่อิเล็กทรอนิกส์ (</a:t>
            </a:r>
            <a:r>
              <a:rPr lang="en-US" sz="3200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Electronic Chart System)</a:t>
            </a:r>
          </a:p>
        </p:txBody>
      </p:sp>
    </p:spTree>
    <p:extLst>
      <p:ext uri="{BB962C8B-B14F-4D97-AF65-F5344CB8AC3E}">
        <p14:creationId xmlns:p14="http://schemas.microsoft.com/office/powerpoint/2010/main" val="3875661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7090" l="10000" r="95556">
                        <a14:foregroundMark x1="63810" y1="68783" x2="63810" y2="68783"/>
                        <a14:foregroundMark x1="56032" y1="90476" x2="56032" y2="90476"/>
                        <a14:foregroundMark x1="35397" y1="65873" x2="35397" y2="658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815" r="14576"/>
          <a:stretch/>
        </p:blipFill>
        <p:spPr>
          <a:xfrm>
            <a:off x="99753" y="8313"/>
            <a:ext cx="1088968" cy="98090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188721" y="206376"/>
            <a:ext cx="850264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3200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	</a:t>
            </a:r>
            <a:r>
              <a:rPr lang="th-TH" sz="3200" b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แผนที่ยุทธการทางเรืออิเล็กทรอนิกส์</a:t>
            </a:r>
            <a:r>
              <a:rPr lang="th-TH" sz="3200" b="1" cap="none" spc="0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sz="3200" b="1" cap="none" spc="0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(</a:t>
            </a:r>
            <a:r>
              <a:rPr lang="en-US" sz="3200" b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Additional Military Layer ; AML</a:t>
            </a:r>
            <a:r>
              <a:rPr lang="en-US" sz="3200" b="1" cap="none" spc="0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)</a:t>
            </a:r>
            <a:endParaRPr lang="en-US" sz="3200" b="1" cap="none" spc="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1327" y="3148038"/>
            <a:ext cx="1252504" cy="167000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12" name="Group 11"/>
          <p:cNvGrpSpPr/>
          <p:nvPr/>
        </p:nvGrpSpPr>
        <p:grpSpPr>
          <a:xfrm>
            <a:off x="0" y="-17795"/>
            <a:ext cx="9906000" cy="855077"/>
            <a:chOff x="0" y="-17795"/>
            <a:chExt cx="9906000" cy="980902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7260"/>
              <a:ext cx="9906000" cy="928688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97090" l="10000" r="95556">
                          <a14:foregroundMark x1="63810" y1="68783" x2="63810" y2="68783"/>
                          <a14:foregroundMark x1="56032" y1="90476" x2="56032" y2="90476"/>
                          <a14:foregroundMark x1="35397" y1="65873" x2="35397" y2="6587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815" r="14576"/>
            <a:stretch/>
          </p:blipFill>
          <p:spPr>
            <a:xfrm>
              <a:off x="49877" y="-17795"/>
              <a:ext cx="1088968" cy="980902"/>
            </a:xfrm>
            <a:prstGeom prst="rect">
              <a:avLst/>
            </a:prstGeom>
          </p:spPr>
        </p:pic>
        <p:sp>
          <p:nvSpPr>
            <p:cNvPr id="15" name="Rectangle 14"/>
            <p:cNvSpPr/>
            <p:nvPr/>
          </p:nvSpPr>
          <p:spPr>
            <a:xfrm>
              <a:off x="3513966" y="221150"/>
              <a:ext cx="1107996" cy="67082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h-TH" sz="3200" b="1" dirty="0">
                  <a:ln w="0"/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TH SarabunPSK" panose="020B0500040200020003" pitchFamily="34" charset="-34"/>
                  <a:cs typeface="TH SarabunPSK" panose="020B0500040200020003" pitchFamily="34" charset="-34"/>
                </a:rPr>
                <a:t>	</a:t>
              </a:r>
              <a:endParaRPr lang="en-US" sz="3200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</p:grpSp>
      <p:sp>
        <p:nvSpPr>
          <p:cNvPr id="16" name="สี่เหลี่ยมผืนผ้า 15"/>
          <p:cNvSpPr/>
          <p:nvPr/>
        </p:nvSpPr>
        <p:spPr>
          <a:xfrm>
            <a:off x="2987247" y="0"/>
            <a:ext cx="223490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h-TH" sz="4400" b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คณะทำงาน  </a:t>
            </a:r>
            <a:endParaRPr lang="en-US" sz="4400" b="1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8" name="สี่เหลี่ยมผืนผ้า 17"/>
          <p:cNvSpPr/>
          <p:nvPr/>
        </p:nvSpPr>
        <p:spPr>
          <a:xfrm>
            <a:off x="3406410" y="964016"/>
            <a:ext cx="269657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dirty="0" err="1" smtClean="0">
                <a:latin typeface="Cordia New"/>
                <a:ea typeface="Cordia New"/>
                <a:cs typeface="TH SarabunPSK"/>
              </a:rPr>
              <a:t>พล.ร.ท.จรินทร์</a:t>
            </a:r>
            <a:r>
              <a:rPr lang="th-TH" dirty="0" smtClean="0">
                <a:latin typeface="Cordia New"/>
                <a:ea typeface="Cordia New"/>
                <a:cs typeface="TH SarabunPSK"/>
              </a:rPr>
              <a:t>  บุญเหมาะ</a:t>
            </a:r>
            <a:endParaRPr lang="th-TH" dirty="0"/>
          </a:p>
        </p:txBody>
      </p:sp>
      <p:sp>
        <p:nvSpPr>
          <p:cNvPr id="19" name="สี่เหลี่ยมผืนผ้า 18"/>
          <p:cNvSpPr/>
          <p:nvPr/>
        </p:nvSpPr>
        <p:spPr>
          <a:xfrm>
            <a:off x="354366" y="2781803"/>
            <a:ext cx="276069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dirty="0" err="1" smtClean="0">
                <a:latin typeface="TH SarabunPSK"/>
                <a:ea typeface="Cordia New"/>
              </a:rPr>
              <a:t>น.อ.ณัฐพงษ์</a:t>
            </a:r>
            <a:r>
              <a:rPr lang="th-TH" dirty="0" smtClean="0">
                <a:latin typeface="TH SarabunPSK"/>
                <a:ea typeface="Cordia New"/>
              </a:rPr>
              <a:t>  </a:t>
            </a:r>
            <a:r>
              <a:rPr lang="th-TH" dirty="0" err="1" smtClean="0">
                <a:latin typeface="TH SarabunPSK"/>
                <a:ea typeface="Cordia New"/>
              </a:rPr>
              <a:t>พัฒน</a:t>
            </a:r>
            <a:r>
              <a:rPr lang="th-TH" dirty="0" smtClean="0">
                <a:latin typeface="TH SarabunPSK"/>
                <a:ea typeface="Cordia New"/>
              </a:rPr>
              <a:t>จงรักษ์</a:t>
            </a:r>
            <a:endParaRPr lang="th-TH" dirty="0"/>
          </a:p>
        </p:txBody>
      </p:sp>
      <p:sp>
        <p:nvSpPr>
          <p:cNvPr id="20" name="สี่เหลี่ยมผืนผ้า 19"/>
          <p:cNvSpPr/>
          <p:nvPr/>
        </p:nvSpPr>
        <p:spPr>
          <a:xfrm>
            <a:off x="6873237" y="2726719"/>
            <a:ext cx="237917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dirty="0" err="1" smtClean="0">
                <a:latin typeface="TH SarabunPSK"/>
                <a:ea typeface="Cordia New"/>
              </a:rPr>
              <a:t>น.ท.ฤทธิ</a:t>
            </a:r>
            <a:r>
              <a:rPr lang="th-TH" dirty="0" smtClean="0">
                <a:latin typeface="TH SarabunPSK"/>
                <a:ea typeface="Cordia New"/>
              </a:rPr>
              <a:t>เดช   เกตุทอง</a:t>
            </a:r>
            <a:endParaRPr lang="th-TH" dirty="0"/>
          </a:p>
        </p:txBody>
      </p:sp>
      <p:sp>
        <p:nvSpPr>
          <p:cNvPr id="21" name="สี่เหลี่ยมผืนผ้า 20"/>
          <p:cNvSpPr/>
          <p:nvPr/>
        </p:nvSpPr>
        <p:spPr>
          <a:xfrm>
            <a:off x="264405" y="4941106"/>
            <a:ext cx="23471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dirty="0" err="1" smtClean="0">
                <a:latin typeface="TH SarabunPSK"/>
                <a:ea typeface="Cordia New"/>
              </a:rPr>
              <a:t>น.ท.</a:t>
            </a:r>
            <a:r>
              <a:rPr lang="th-TH" dirty="0" smtClean="0">
                <a:latin typeface="TH SarabunPSK"/>
                <a:ea typeface="Cordia New"/>
              </a:rPr>
              <a:t>อำนาจ  ก้อนเครือ</a:t>
            </a:r>
            <a:endParaRPr lang="th-TH" dirty="0"/>
          </a:p>
        </p:txBody>
      </p:sp>
      <p:sp>
        <p:nvSpPr>
          <p:cNvPr id="22" name="สี่เหลี่ยมผืนผ้า 21"/>
          <p:cNvSpPr/>
          <p:nvPr/>
        </p:nvSpPr>
        <p:spPr>
          <a:xfrm>
            <a:off x="3570785" y="2748753"/>
            <a:ext cx="22958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dirty="0" err="1" smtClean="0">
                <a:latin typeface="Cordia New"/>
                <a:ea typeface="Cordia New"/>
                <a:cs typeface="TH SarabunPSK"/>
              </a:rPr>
              <a:t>น.ท.สมิทนัท</a:t>
            </a:r>
            <a:r>
              <a:rPr lang="th-TH" dirty="0" smtClean="0">
                <a:latin typeface="Cordia New"/>
                <a:ea typeface="Cordia New"/>
                <a:cs typeface="TH SarabunPSK"/>
              </a:rPr>
              <a:t>  คุณ</a:t>
            </a:r>
            <a:r>
              <a:rPr lang="th-TH" dirty="0" err="1" smtClean="0">
                <a:latin typeface="Cordia New"/>
                <a:ea typeface="Cordia New"/>
                <a:cs typeface="TH SarabunPSK"/>
              </a:rPr>
              <a:t>วัฒน์</a:t>
            </a:r>
            <a:endParaRPr lang="th-TH" dirty="0"/>
          </a:p>
        </p:txBody>
      </p:sp>
      <p:sp>
        <p:nvSpPr>
          <p:cNvPr id="23" name="สี่เหลี่ยมผืนผ้า 22"/>
          <p:cNvSpPr/>
          <p:nvPr/>
        </p:nvSpPr>
        <p:spPr>
          <a:xfrm>
            <a:off x="2643752" y="4919072"/>
            <a:ext cx="20794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dirty="0" err="1" smtClean="0">
                <a:latin typeface="Cordia New"/>
                <a:ea typeface="Cordia New"/>
                <a:cs typeface="TH SarabunPSK"/>
              </a:rPr>
              <a:t>น.ต.</a:t>
            </a:r>
            <a:r>
              <a:rPr lang="th-TH" dirty="0" smtClean="0">
                <a:latin typeface="Cordia New"/>
                <a:ea typeface="Cordia New"/>
                <a:cs typeface="TH SarabunPSK"/>
              </a:rPr>
              <a:t>ไพรัช  พิกุลทอง</a:t>
            </a:r>
            <a:endParaRPr lang="th-TH" dirty="0"/>
          </a:p>
        </p:txBody>
      </p:sp>
      <p:sp>
        <p:nvSpPr>
          <p:cNvPr id="24" name="สี่เหลี่ยมผืนผ้า 23"/>
          <p:cNvSpPr/>
          <p:nvPr/>
        </p:nvSpPr>
        <p:spPr>
          <a:xfrm>
            <a:off x="4844348" y="4908054"/>
            <a:ext cx="245612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dirty="0" err="1" smtClean="0">
                <a:latin typeface="Cordia New"/>
                <a:ea typeface="Cordia New"/>
                <a:cs typeface="TH SarabunPSK"/>
              </a:rPr>
              <a:t>ร.ท.กฤษ</a:t>
            </a:r>
            <a:r>
              <a:rPr lang="th-TH" dirty="0" smtClean="0">
                <a:latin typeface="Cordia New"/>
                <a:ea typeface="Cordia New"/>
                <a:cs typeface="TH SarabunPSK"/>
              </a:rPr>
              <a:t>ดา  </a:t>
            </a:r>
            <a:r>
              <a:rPr lang="th-TH" dirty="0" err="1" smtClean="0">
                <a:latin typeface="Cordia New"/>
                <a:ea typeface="Cordia New"/>
                <a:cs typeface="TH SarabunPSK"/>
              </a:rPr>
              <a:t>กลางพิ</a:t>
            </a:r>
            <a:r>
              <a:rPr lang="th-TH" dirty="0" smtClean="0">
                <a:latin typeface="Cordia New"/>
                <a:ea typeface="Cordia New"/>
                <a:cs typeface="TH SarabunPSK"/>
              </a:rPr>
              <a:t>มาย</a:t>
            </a:r>
            <a:endParaRPr lang="th-TH" dirty="0"/>
          </a:p>
        </p:txBody>
      </p:sp>
      <p:sp>
        <p:nvSpPr>
          <p:cNvPr id="25" name="สี่เหลี่ยมผืนผ้า 24"/>
          <p:cNvSpPr/>
          <p:nvPr/>
        </p:nvSpPr>
        <p:spPr>
          <a:xfrm>
            <a:off x="7454136" y="4902587"/>
            <a:ext cx="215315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dirty="0" err="1" smtClean="0">
                <a:latin typeface="Cordia New"/>
                <a:ea typeface="Cordia New"/>
                <a:cs typeface="TH SarabunPSK"/>
              </a:rPr>
              <a:t>ร.ท.</a:t>
            </a:r>
            <a:r>
              <a:rPr lang="th-TH" dirty="0" smtClean="0">
                <a:latin typeface="Cordia New"/>
                <a:ea typeface="Cordia New"/>
                <a:cs typeface="TH SarabunPSK"/>
              </a:rPr>
              <a:t>อวยชัย  โพธิ์ทอง</a:t>
            </a:r>
            <a:endParaRPr lang="th-TH" dirty="0"/>
          </a:p>
        </p:txBody>
      </p:sp>
      <p:pic>
        <p:nvPicPr>
          <p:cNvPr id="16385" name="Picture 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154560" y="1431436"/>
            <a:ext cx="1352010" cy="1410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B/>
          </a:sp3d>
        </p:spPr>
      </p:pic>
      <p:pic>
        <p:nvPicPr>
          <p:cNvPr id="26" name="Picture 2" descr="https://scontent.fbkk7-1.fna.fbcdn.net/hprofile-xfa1/v/t1.0-1/c32.30.372.372/s160x160/164160_187160541314152_3859181_n.jpg?oh=c986a9e07338c7576800890819bab751&amp;oe=5771893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944039" y="3243430"/>
            <a:ext cx="1575412" cy="1575413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B/>
          </a:sp3d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048496" y="5374372"/>
            <a:ext cx="1165893" cy="14065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091667" y="5364631"/>
            <a:ext cx="1160844" cy="141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90" name="Picture 6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8056453" y="5343181"/>
            <a:ext cx="1130984" cy="138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91" name="Picture 7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640638" y="5387247"/>
            <a:ext cx="1137307" cy="1404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944665" y="3271679"/>
            <a:ext cx="1297089" cy="15939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6221374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8311" y="8313"/>
            <a:ext cx="9897689" cy="98090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7090" l="10000" r="95556">
                        <a14:foregroundMark x1="63810" y1="68783" x2="63810" y2="68783"/>
                        <a14:foregroundMark x1="56032" y1="90476" x2="56032" y2="90476"/>
                        <a14:foregroundMark x1="35397" y1="65873" x2="35397" y2="658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815" r="14576"/>
          <a:stretch/>
        </p:blipFill>
        <p:spPr>
          <a:xfrm>
            <a:off x="99753" y="8313"/>
            <a:ext cx="1088968" cy="98090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507859" y="241632"/>
            <a:ext cx="711284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3200" b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ระบบแสดงแผนที่อิเล็กทรอนิกส์</a:t>
            </a:r>
            <a:r>
              <a:rPr lang="en-US" sz="3200" b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(Electronic Chart System)</a:t>
            </a:r>
            <a:endParaRPr lang="en-US" sz="3200" b="1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28094" y="3173818"/>
            <a:ext cx="2342475" cy="3478510"/>
          </a:xfrm>
          <a:prstGeom prst="rect">
            <a:avLst/>
          </a:prstGeom>
          <a:blipFill dpi="0" rotWithShape="1">
            <a:blip r:embed="rId5" cstate="print">
              <a:alphaModFix amt="23000"/>
            </a:blip>
            <a:srcRect/>
            <a:tile tx="0" ty="0" sx="100000" sy="100000" flip="none" algn="tl"/>
          </a:blip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8" name="รูปภาพ 9"/>
          <p:cNvPicPr>
            <a:picLocks noChangeAspect="1"/>
          </p:cNvPicPr>
          <p:nvPr/>
        </p:nvPicPr>
        <p:blipFill rotWithShape="1">
          <a:blip r:embed="rId6" cstate="print"/>
          <a:srcRect t="20385" b="12529"/>
          <a:stretch/>
        </p:blipFill>
        <p:spPr bwMode="auto">
          <a:xfrm>
            <a:off x="5990254" y="5327380"/>
            <a:ext cx="3275044" cy="1530620"/>
          </a:xfrm>
          <a:prstGeom prst="rect">
            <a:avLst/>
          </a:prstGeom>
          <a:blipFill dpi="0" rotWithShape="1">
            <a:blip r:embed="rId5" cstate="print">
              <a:alphaModFix amt="2000"/>
            </a:blip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>
          <a:xfrm>
            <a:off x="2099433" y="1700348"/>
            <a:ext cx="6102173" cy="37856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th-TH" sz="4800" b="1" cap="none" spc="0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   </a:t>
            </a:r>
            <a:r>
              <a:rPr lang="th-TH" sz="4800" b="1" u="sng" cap="none" spc="0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หัวข้อการบรรยาย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h-TH" sz="3200" b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ปัญหาและสาเหตุ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h-TH" sz="3200" b="1" cap="none" spc="0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วัตถุประสงค์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h-TH" sz="3200" b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ประโยชน์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h-TH" sz="3200" b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ขีดความสามารถของระบบ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h-TH" sz="3200" b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ขั้นตอนการดำเนินงาน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h-TH" sz="3200" b="1" cap="none" spc="0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งบประมาณ</a:t>
            </a:r>
            <a:endParaRPr lang="en-US" sz="3200" b="1" cap="none" spc="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07849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359" y="0"/>
            <a:ext cx="9825169" cy="680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-58473" y="-63500"/>
            <a:ext cx="9906000" cy="4492625"/>
          </a:xfrm>
          <a:solidFill>
            <a:schemeClr val="bg1">
              <a:alpha val="63000"/>
            </a:schemeClr>
          </a:solidFill>
          <a:ln>
            <a:solidFill>
              <a:srgbClr val="FFFF00"/>
            </a:solidFill>
          </a:ln>
        </p:spPr>
        <p:txBody>
          <a:bodyPr anchor="t"/>
          <a:lstStyle/>
          <a:p>
            <a:pPr algn="l">
              <a:spcBef>
                <a:spcPts val="2400"/>
              </a:spcBef>
              <a:defRPr/>
            </a:pPr>
            <a:r>
              <a:rPr lang="en-US" sz="3200" b="1" dirty="0" smtClean="0">
                <a:latin typeface="TH SarabunPSK" pitchFamily="34" charset="-34"/>
                <a:cs typeface="TH SarabunPSK" pitchFamily="34" charset="-34"/>
              </a:rPr>
              <a:t>       </a:t>
            </a:r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sz="3200" b="1" dirty="0" smtClean="0">
                <a:latin typeface="TH SarabunPSK" pitchFamily="34" charset="-34"/>
                <a:cs typeface="TH SarabunPSK" pitchFamily="34" charset="-34"/>
              </a:rPr>
            </a:br>
            <a:r>
              <a:rPr lang="en-US" sz="3200" b="1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en-US" sz="3200" b="1" dirty="0" smtClean="0">
                <a:latin typeface="TH SarabunPSK" pitchFamily="34" charset="-34"/>
                <a:cs typeface="TH SarabunPSK" pitchFamily="34" charset="-34"/>
              </a:rPr>
            </a:b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        </a:t>
            </a:r>
            <a:r>
              <a:rPr lang="th-TH" sz="32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ประสานงาน แนะนำ กำกับการ ดำเนินการให้การสนับสนุน และให้บริการด้าน</a:t>
            </a:r>
            <a:br>
              <a:rPr lang="th-TH" sz="32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</a:br>
            <a:r>
              <a:rPr lang="th-TH" sz="32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itchFamily="34" charset="-34"/>
                <a:cs typeface="TH SarabunPSK" pitchFamily="34" charset="-34"/>
              </a:rPr>
              <a:t>อุทกศาสตร์ สมุทรศาสตร์ อุตุนิยมวิทยา วิศวกรรมชายฝั่ง  เครื่องหมายทางเรือ การเดินเรือ เวลามาตรฐานประเทศไทย และงานเขตแดนระหว่างประเทศ </a:t>
            </a:r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รวมทั้งการส่งกำลังพัสดุสาย</a:t>
            </a:r>
            <a:r>
              <a:rPr lang="en-US" sz="3200" b="1" dirty="0" smtClean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อุทกศาสตร์</a:t>
            </a:r>
            <a:r>
              <a:rPr lang="en-US" sz="3200" b="1" dirty="0" smtClean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สมุทรศาสตร์ และอุตุนิยมวิทยา</a:t>
            </a:r>
            <a:r>
              <a:rPr lang="en-US" sz="3200" b="1" dirty="0" smtClean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ตลอดจนให้การฝึกและศึกษาวิจัยพัฒนาการอุทกศาสตร์ สมุทรศาสตร์ อุตุนิยมวิทยา และวิชาการอื่นตามที่ได้รับมอบหมาย โดยมีเจ้ากรมอุทกศาสตร์เป็นผู้บัญชารับผิดชอบ</a:t>
            </a: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41275" y="85725"/>
            <a:ext cx="9751219" cy="723900"/>
            <a:chOff x="64362" y="69902"/>
            <a:chExt cx="9001125" cy="754175"/>
          </a:xfrm>
        </p:grpSpPr>
        <p:sp>
          <p:nvSpPr>
            <p:cNvPr id="11" name="TextBox 10"/>
            <p:cNvSpPr txBox="1"/>
            <p:nvPr/>
          </p:nvSpPr>
          <p:spPr bwMode="auto">
            <a:xfrm>
              <a:off x="64362" y="69902"/>
              <a:ext cx="9001125" cy="754175"/>
            </a:xfrm>
            <a:prstGeom prst="rect">
              <a:avLst/>
            </a:prstGeom>
            <a:solidFill>
              <a:srgbClr val="0070C0">
                <a:alpha val="90000"/>
              </a:srgbClr>
            </a:solidFill>
            <a:ln>
              <a:solidFill>
                <a:sysClr val="window" lastClr="FFFFFF"/>
              </a:solidFill>
            </a:ln>
          </p:spPr>
          <p:txBody>
            <a:bodyPr/>
            <a:lstStyle/>
            <a:p>
              <a:pPr indent="714375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3600" b="1" kern="0" dirty="0">
                  <a:latin typeface="TH SarabunPSK" pitchFamily="34" charset="-34"/>
                  <a:cs typeface="TH SarabunPSK" pitchFamily="34" charset="-34"/>
                </a:rPr>
                <a:t>ภารกิจ กรมอุทกศาสตร์</a:t>
              </a:r>
              <a:endParaRPr lang="en-US" sz="3600" b="1" kern="0" dirty="0">
                <a:latin typeface="TH SarabunPSK" pitchFamily="34" charset="-34"/>
                <a:cs typeface="TH SarabunPSK" pitchFamily="34" charset="-34"/>
              </a:endParaRPr>
            </a:p>
          </p:txBody>
        </p:sp>
        <p:pic>
          <p:nvPicPr>
            <p:cNvPr id="6156" name="Picture 1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78786" y="69902"/>
              <a:ext cx="546472" cy="7541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" name="กลุ่ม 12"/>
          <p:cNvGrpSpPr>
            <a:grpSpLocks/>
          </p:cNvGrpSpPr>
          <p:nvPr/>
        </p:nvGrpSpPr>
        <p:grpSpPr bwMode="auto">
          <a:xfrm>
            <a:off x="359988" y="4429126"/>
            <a:ext cx="9137970" cy="2214563"/>
            <a:chOff x="214282" y="4429132"/>
            <a:chExt cx="8435108" cy="2214578"/>
          </a:xfrm>
        </p:grpSpPr>
        <p:sp>
          <p:nvSpPr>
            <p:cNvPr id="6150" name="TextBox 6"/>
            <p:cNvSpPr txBox="1">
              <a:spLocks noChangeArrowheads="1"/>
            </p:cNvSpPr>
            <p:nvPr/>
          </p:nvSpPr>
          <p:spPr bwMode="auto">
            <a:xfrm>
              <a:off x="5322521" y="5500702"/>
              <a:ext cx="3270445" cy="7078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th-TH" sz="2000">
                  <a:latin typeface="AngsanaUPC" pitchFamily="18" charset="-34"/>
                  <a:cs typeface="AngsanaUPC" pitchFamily="18" charset="-34"/>
                </a:rPr>
                <a:t>สนับสนุนรัฐบาลในการให้บริการทางอุทกศาสตร์</a:t>
              </a:r>
            </a:p>
            <a:p>
              <a:pPr algn="ctr"/>
              <a:r>
                <a:rPr lang="th-TH" sz="2000">
                  <a:latin typeface="AngsanaUPC" pitchFamily="18" charset="-34"/>
                  <a:cs typeface="AngsanaUPC" pitchFamily="18" charset="-34"/>
                </a:rPr>
                <a:t>เพื่อการพัฒนาประเทศ</a:t>
              </a:r>
            </a:p>
          </p:txBody>
        </p:sp>
        <p:sp>
          <p:nvSpPr>
            <p:cNvPr id="6151" name="TextBox 7"/>
            <p:cNvSpPr txBox="1">
              <a:spLocks noChangeArrowheads="1"/>
            </p:cNvSpPr>
            <p:nvPr/>
          </p:nvSpPr>
          <p:spPr bwMode="auto">
            <a:xfrm>
              <a:off x="840642" y="5429264"/>
              <a:ext cx="2603099" cy="7078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th-TH" sz="2000" b="1">
                  <a:latin typeface="AngsanaUPC" pitchFamily="18" charset="-34"/>
                  <a:cs typeface="AngsanaUPC" pitchFamily="18" charset="-34"/>
                </a:rPr>
                <a:t>หน่วยสนับสนุนของ ทร.</a:t>
              </a:r>
            </a:p>
            <a:p>
              <a:pPr algn="ctr"/>
              <a:r>
                <a:rPr lang="th-TH" sz="2000" b="1">
                  <a:latin typeface="AngsanaUPC" pitchFamily="18" charset="-34"/>
                  <a:cs typeface="AngsanaUPC" pitchFamily="18" charset="-34"/>
                </a:rPr>
                <a:t>การส่งกำลังบำรุงให้หน่วยต่างๆใน ทร.</a:t>
              </a:r>
              <a:endParaRPr lang="th-TH" sz="2000">
                <a:latin typeface="AngsanaUPC" pitchFamily="18" charset="-34"/>
                <a:cs typeface="AngsanaUPC" pitchFamily="18" charset="-34"/>
              </a:endParaRPr>
            </a:p>
          </p:txBody>
        </p:sp>
        <p:sp>
          <p:nvSpPr>
            <p:cNvPr id="9" name="วงรี 8"/>
            <p:cNvSpPr/>
            <p:nvPr/>
          </p:nvSpPr>
          <p:spPr>
            <a:xfrm>
              <a:off x="214282" y="5072074"/>
              <a:ext cx="3857652" cy="1500197"/>
            </a:xfrm>
            <a:prstGeom prst="ellipse">
              <a:avLst/>
            </a:prstGeom>
            <a:noFill/>
            <a:ln w="38100">
              <a:solidFill>
                <a:srgbClr val="FF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th-TH" sz="200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endParaRPr>
            </a:p>
          </p:txBody>
        </p:sp>
        <p:sp>
          <p:nvSpPr>
            <p:cNvPr id="10" name="วงรี 9"/>
            <p:cNvSpPr/>
            <p:nvPr/>
          </p:nvSpPr>
          <p:spPr>
            <a:xfrm>
              <a:off x="4929190" y="5143512"/>
              <a:ext cx="3720200" cy="1500198"/>
            </a:xfrm>
            <a:prstGeom prst="ellipse">
              <a:avLst/>
            </a:prstGeom>
            <a:noFill/>
            <a:ln>
              <a:solidFill>
                <a:srgbClr val="FF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th-TH" sz="200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endParaRPr>
            </a:p>
          </p:txBody>
        </p:sp>
        <p:sp>
          <p:nvSpPr>
            <p:cNvPr id="6154" name="TextBox 11"/>
            <p:cNvSpPr txBox="1">
              <a:spLocks noChangeArrowheads="1"/>
            </p:cNvSpPr>
            <p:nvPr/>
          </p:nvSpPr>
          <p:spPr bwMode="auto">
            <a:xfrm>
              <a:off x="2643174" y="4429132"/>
              <a:ext cx="3345910" cy="6463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th-TH" sz="3600" b="1" u="sng" dirty="0">
                  <a:latin typeface="Angsana New" pitchFamily="18" charset="-34"/>
                  <a:cs typeface="Angsana New" pitchFamily="18" charset="-34"/>
                </a:rPr>
                <a:t>บทบาทของกรมอุทกศาสตร์</a:t>
              </a:r>
            </a:p>
          </p:txBody>
        </p:sp>
      </p:grp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8311" y="8313"/>
            <a:ext cx="9897689" cy="98090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7090" l="10000" r="95556">
                        <a14:foregroundMark x1="63810" y1="68783" x2="63810" y2="68783"/>
                        <a14:foregroundMark x1="56032" y1="90476" x2="56032" y2="90476"/>
                        <a14:foregroundMark x1="35397" y1="65873" x2="35397" y2="658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815" r="14576"/>
          <a:stretch/>
        </p:blipFill>
        <p:spPr>
          <a:xfrm>
            <a:off x="99753" y="8313"/>
            <a:ext cx="1088968" cy="98090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572809" y="0"/>
            <a:ext cx="5315879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6000" b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วิสัยทัศน์กรมอุทกศาสตร์</a:t>
            </a:r>
            <a:endParaRPr lang="en-US" sz="6000" b="1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2224" y="2255331"/>
            <a:ext cx="9685665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h-TH" sz="4400" b="1" dirty="0" smtClean="0">
                <a:cs typeface="+mj-cs"/>
              </a:rPr>
              <a:t>กรมอุทกศาสตร์ จะเป็นหน่วยงานอุทกศาสตร์ที่พร้อมสนับสนุน</a:t>
            </a:r>
          </a:p>
          <a:p>
            <a:pPr algn="ctr"/>
            <a:r>
              <a:rPr lang="th-TH" sz="4400" b="1" dirty="0" smtClean="0">
                <a:cs typeface="+mj-cs"/>
              </a:rPr>
              <a:t>การปฏิบัติการทางทหารทุกมิติของกองทัพเรือ</a:t>
            </a:r>
          </a:p>
          <a:p>
            <a:pPr algn="ctr"/>
            <a:r>
              <a:rPr lang="th-TH" sz="4400" b="1" dirty="0" smtClean="0">
                <a:cs typeface="+mj-cs"/>
              </a:rPr>
              <a:t>ด้วยการบริหารจัดการที่มีคุณภาพภายในปี พ.ศ.๒๕๖๔</a:t>
            </a:r>
            <a:endParaRPr lang="th-TH" sz="4400" b="1" dirty="0"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005510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8311" y="8313"/>
            <a:ext cx="9897689" cy="98090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7090" l="10000" r="95556">
                        <a14:foregroundMark x1="63810" y1="68783" x2="63810" y2="68783"/>
                        <a14:foregroundMark x1="56032" y1="90476" x2="56032" y2="90476"/>
                        <a14:foregroundMark x1="35397" y1="65873" x2="35397" y2="658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815" r="14576"/>
          <a:stretch/>
        </p:blipFill>
        <p:spPr>
          <a:xfrm>
            <a:off x="99753" y="8313"/>
            <a:ext cx="1088968" cy="98090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181604" y="206376"/>
            <a:ext cx="816601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3200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ระบบแสดงแผนที่อิเล็กทรอนิกส์</a:t>
            </a:r>
            <a:r>
              <a:rPr lang="en-US" sz="3200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(Electronic Chart System</a:t>
            </a:r>
            <a:r>
              <a:rPr lang="en-US" sz="3200" b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) </a:t>
            </a:r>
            <a:r>
              <a:rPr lang="th-TH" sz="3200" b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คืออะไร </a:t>
            </a:r>
            <a:endParaRPr lang="en-US" sz="3200" b="1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13314" name="Picture 2" descr="http://2ww.pcmaritime.co.uk/images/KOTC%20ECDI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90219" y="1082422"/>
            <a:ext cx="7646157" cy="573151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61171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030" y="4278337"/>
            <a:ext cx="9806247" cy="2605764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8311" y="8313"/>
            <a:ext cx="9897689" cy="98090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7090" l="10000" r="95556">
                        <a14:foregroundMark x1="63810" y1="68783" x2="63810" y2="68783"/>
                        <a14:foregroundMark x1="56032" y1="90476" x2="56032" y2="90476"/>
                        <a14:foregroundMark x1="35397" y1="65873" x2="35397" y2="658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815" r="14576"/>
          <a:stretch/>
        </p:blipFill>
        <p:spPr>
          <a:xfrm>
            <a:off x="99753" y="8313"/>
            <a:ext cx="1088968" cy="98090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680157" y="219443"/>
            <a:ext cx="711284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3200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ระบบแสดงแผนที่อิเล็กทรอนิกส์ (</a:t>
            </a:r>
            <a:r>
              <a:rPr lang="en-US" sz="3200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Electronic Chart System)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49441" y="1455420"/>
            <a:ext cx="2590393" cy="2329906"/>
          </a:xfrm>
          <a:prstGeom prst="rect">
            <a:avLst/>
          </a:prstGeom>
        </p:spPr>
      </p:pic>
      <p:grpSp>
        <p:nvGrpSpPr>
          <p:cNvPr id="17" name="Group 7"/>
          <p:cNvGrpSpPr>
            <a:grpSpLocks/>
          </p:cNvGrpSpPr>
          <p:nvPr/>
        </p:nvGrpSpPr>
        <p:grpSpPr bwMode="auto">
          <a:xfrm>
            <a:off x="0" y="1028668"/>
            <a:ext cx="5962277" cy="3629484"/>
            <a:chOff x="318247" y="914400"/>
            <a:chExt cx="8498630" cy="5720799"/>
          </a:xfrm>
        </p:grpSpPr>
        <p:pic>
          <p:nvPicPr>
            <p:cNvPr id="18" name="Picture 4" descr="manonbridge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8247" y="914400"/>
              <a:ext cx="8498630" cy="5720799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9" descr="Ulstein-BAS-ill-500p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0600" y="1146875"/>
              <a:ext cx="2895600" cy="1935163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Picture 10" descr="ecdis_bridge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38600" y="1165187"/>
              <a:ext cx="2895600" cy="1927225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Rectangle 8"/>
          <p:cNvSpPr/>
          <p:nvPr/>
        </p:nvSpPr>
        <p:spPr>
          <a:xfrm>
            <a:off x="2185492" y="4467189"/>
            <a:ext cx="610217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h-TH" sz="5400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ปัญหาและ</a:t>
            </a:r>
            <a:r>
              <a:rPr lang="th-TH" sz="5400" b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สาเหตุ</a:t>
            </a:r>
            <a:endParaRPr lang="th-TH" sz="5400" b="1" cap="none" spc="0" dirty="0" smtClean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864451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8311" y="8313"/>
            <a:ext cx="9897689" cy="98090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7090" l="10000" r="95556">
                        <a14:foregroundMark x1="63810" y1="68783" x2="63810" y2="68783"/>
                        <a14:foregroundMark x1="56032" y1="90476" x2="56032" y2="90476"/>
                        <a14:foregroundMark x1="35397" y1="65873" x2="35397" y2="658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815" r="14576"/>
          <a:stretch/>
        </p:blipFill>
        <p:spPr>
          <a:xfrm>
            <a:off x="99753" y="8313"/>
            <a:ext cx="1088968" cy="98090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239923" y="140274"/>
            <a:ext cx="798327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3600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ระบบแสดงแผนที่อิเล็กทรอนิกส์</a:t>
            </a:r>
            <a:r>
              <a:rPr lang="en-US" sz="3600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(Electronic Chart System)</a:t>
            </a:r>
          </a:p>
        </p:txBody>
      </p:sp>
      <p:sp>
        <p:nvSpPr>
          <p:cNvPr id="2" name="Rectangle 1"/>
          <p:cNvSpPr/>
          <p:nvPr/>
        </p:nvSpPr>
        <p:spPr>
          <a:xfrm>
            <a:off x="99752" y="1044059"/>
            <a:ext cx="980624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n-US" b="1" dirty="0" smtClean="0">
                <a:latin typeface="Angsana New" pitchFamily="18" charset="-34"/>
                <a:cs typeface="Angsana New" pitchFamily="18" charset="-34"/>
              </a:rPr>
              <a:t>WECDIS </a:t>
            </a:r>
            <a:r>
              <a:rPr lang="en-US" b="1" dirty="0">
                <a:latin typeface="Angsana New" pitchFamily="18" charset="-34"/>
                <a:cs typeface="Angsana New" pitchFamily="18" charset="-34"/>
              </a:rPr>
              <a:t>; Warship Electronic Chart Display and </a:t>
            </a:r>
            <a:r>
              <a:rPr lang="en-US" b="1" dirty="0" smtClean="0">
                <a:latin typeface="Angsana New" pitchFamily="18" charset="-34"/>
                <a:cs typeface="Angsana New" pitchFamily="18" charset="-34"/>
              </a:rPr>
              <a:t>Information </a:t>
            </a:r>
            <a:r>
              <a:rPr lang="en-US" b="1" dirty="0">
                <a:latin typeface="Angsana New" pitchFamily="18" charset="-34"/>
                <a:cs typeface="Angsana New" pitchFamily="18" charset="-34"/>
              </a:rPr>
              <a:t>System </a:t>
            </a:r>
            <a:r>
              <a:rPr lang="th-TH" b="1" dirty="0">
                <a:latin typeface="Angsana New" pitchFamily="18" charset="-34"/>
                <a:cs typeface="Angsana New" pitchFamily="18" charset="-34"/>
              </a:rPr>
              <a:t> </a:t>
            </a:r>
            <a:r>
              <a:rPr lang="th-TH" b="1" dirty="0" smtClean="0">
                <a:latin typeface="Angsana New" pitchFamily="18" charset="-34"/>
                <a:cs typeface="Angsana New" pitchFamily="18" charset="-34"/>
              </a:rPr>
              <a:t> </a:t>
            </a:r>
            <a:r>
              <a:rPr lang="th-TH" dirty="0" smtClean="0">
                <a:latin typeface="Angsana New" pitchFamily="18" charset="-34"/>
                <a:cs typeface="Angsana New" pitchFamily="18" charset="-34"/>
              </a:rPr>
              <a:t>ระบบ</a:t>
            </a:r>
            <a:r>
              <a:rPr lang="th-TH" dirty="0">
                <a:latin typeface="Angsana New" pitchFamily="18" charset="-34"/>
                <a:cs typeface="Angsana New" pitchFamily="18" charset="-34"/>
              </a:rPr>
              <a:t>สารสนเทศเพื่อการเดินเรือสำหรับเรือรบ สำหรับ ทร.ไทย ปัจจุบัน มีติดตั้ง </a:t>
            </a:r>
            <a:r>
              <a:rPr lang="th-TH" dirty="0" smtClean="0">
                <a:latin typeface="Angsana New" pitchFamily="18" charset="-34"/>
                <a:cs typeface="Angsana New" pitchFamily="18" charset="-34"/>
              </a:rPr>
              <a:t>๑  </a:t>
            </a:r>
            <a:r>
              <a:rPr lang="th-TH" dirty="0">
                <a:latin typeface="Angsana New" pitchFamily="18" charset="-34"/>
                <a:cs typeface="Angsana New" pitchFamily="18" charset="-34"/>
              </a:rPr>
              <a:t>ลำ ได้แก่ </a:t>
            </a:r>
            <a:r>
              <a:rPr lang="th-TH" dirty="0" err="1" smtClean="0">
                <a:latin typeface="Angsana New" pitchFamily="18" charset="-34"/>
                <a:cs typeface="Angsana New" pitchFamily="18" charset="-34"/>
              </a:rPr>
              <a:t>ร.</a:t>
            </a:r>
            <a:r>
              <a:rPr lang="th-TH" dirty="0" err="1">
                <a:latin typeface="Angsana New" pitchFamily="18" charset="-34"/>
                <a:cs typeface="Angsana New" pitchFamily="18" charset="-34"/>
              </a:rPr>
              <a:t>ล</a:t>
            </a:r>
            <a:r>
              <a:rPr lang="th-TH" dirty="0">
                <a:latin typeface="Angsana New" pitchFamily="18" charset="-34"/>
                <a:cs typeface="Angsana New" pitchFamily="18" charset="-34"/>
              </a:rPr>
              <a:t>.นราธิวาส </a:t>
            </a:r>
            <a:endParaRPr lang="th-TH" dirty="0" smtClean="0">
              <a:latin typeface="Angsana New" pitchFamily="18" charset="-34"/>
              <a:cs typeface="Angsana New" pitchFamily="18" charset="-34"/>
            </a:endParaRPr>
          </a:p>
          <a:p>
            <a:r>
              <a:rPr lang="th-TH" sz="3200" b="1" dirty="0" smtClean="0">
                <a:latin typeface="Angsana New" pitchFamily="18" charset="-34"/>
                <a:cs typeface="Angsana New" pitchFamily="18" charset="-34"/>
              </a:rPr>
              <a:t>*รองรับ </a:t>
            </a:r>
            <a:r>
              <a:rPr lang="th-TH" sz="3200" b="1" dirty="0">
                <a:latin typeface="Angsana New" pitchFamily="18" charset="-34"/>
                <a:cs typeface="Angsana New" pitchFamily="18" charset="-34"/>
              </a:rPr>
              <a:t>แผนที่ยุทธการทางเรืออิเล็กทรอนิกส์ (</a:t>
            </a:r>
            <a:r>
              <a:rPr lang="en-US" sz="3200" b="1" dirty="0">
                <a:latin typeface="Angsana New" pitchFamily="18" charset="-34"/>
                <a:cs typeface="Angsana New" pitchFamily="18" charset="-34"/>
              </a:rPr>
              <a:t>Additional Military Layer : AML)</a:t>
            </a:r>
            <a:endParaRPr lang="th-TH" sz="3200" b="1" dirty="0">
              <a:latin typeface="Angsana New" pitchFamily="18" charset="-34"/>
              <a:cs typeface="Angsana New" pitchFamily="18" charset="-34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lum bright="-20000" contrast="20000"/>
          </a:blip>
          <a:stretch>
            <a:fillRect/>
          </a:stretch>
        </p:blipFill>
        <p:spPr>
          <a:xfrm>
            <a:off x="6363599" y="3082809"/>
            <a:ext cx="3406325" cy="268597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lum contrast="40000"/>
          </a:blip>
          <a:stretch>
            <a:fillRect/>
          </a:stretch>
        </p:blipFill>
        <p:spPr>
          <a:xfrm>
            <a:off x="2688856" y="3938694"/>
            <a:ext cx="3674743" cy="275613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6" cstate="print">
            <a:lum bright="-20000" contrast="40000"/>
          </a:blip>
          <a:srcRect t="8159" r="3550"/>
          <a:stretch/>
        </p:blipFill>
        <p:spPr>
          <a:xfrm>
            <a:off x="99753" y="3557157"/>
            <a:ext cx="3288906" cy="225496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933022" y="3051673"/>
            <a:ext cx="16289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b="1" dirty="0" smtClean="0">
                <a:latin typeface="Angsana New" pitchFamily="18" charset="-34"/>
                <a:cs typeface="Angsana New" pitchFamily="18" charset="-34"/>
              </a:rPr>
              <a:t>๑. งบประมาณ </a:t>
            </a:r>
            <a:endParaRPr lang="th-TH" b="1" dirty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6024391"/>
            <a:ext cx="26677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b="1" dirty="0" smtClean="0">
                <a:latin typeface="Angsana New" pitchFamily="18" charset="-34"/>
                <a:cs typeface="Angsana New" pitchFamily="18" charset="-34"/>
              </a:rPr>
              <a:t>๒.ความอ่อนตัวการใช้งาน</a:t>
            </a:r>
            <a:endParaRPr lang="th-TH" b="1" dirty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672550" y="5956454"/>
            <a:ext cx="15520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b="1" dirty="0" smtClean="0">
                <a:latin typeface="Angsana New" pitchFamily="18" charset="-34"/>
                <a:cs typeface="Angsana New" pitchFamily="18" charset="-34"/>
              </a:rPr>
              <a:t>๓. พื้นที่ติดตั้ง</a:t>
            </a:r>
            <a:endParaRPr lang="th-TH" b="1" dirty="0">
              <a:latin typeface="Angsana New" pitchFamily="18" charset="-34"/>
              <a:cs typeface="Angsana New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499202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8311" y="8313"/>
            <a:ext cx="9897689" cy="98090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7090" l="10000" r="95556">
                        <a14:foregroundMark x1="63810" y1="68783" x2="63810" y2="68783"/>
                        <a14:foregroundMark x1="56032" y1="90476" x2="56032" y2="90476"/>
                        <a14:foregroundMark x1="35397" y1="65873" x2="35397" y2="658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815" r="14576"/>
          <a:stretch/>
        </p:blipFill>
        <p:spPr>
          <a:xfrm>
            <a:off x="99753" y="8313"/>
            <a:ext cx="1088968" cy="98090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680157" y="219443"/>
            <a:ext cx="711284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3200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ระบบแสดงแผนที่อิเล็กทรอนิกส์ (</a:t>
            </a:r>
            <a:r>
              <a:rPr lang="en-US" sz="3200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Electronic Chart System)</a:t>
            </a:r>
          </a:p>
        </p:txBody>
      </p:sp>
      <p:pic>
        <p:nvPicPr>
          <p:cNvPr id="8" name="Picture 2" descr="http://www.tokyo-keiki.co.jp/marine/e/products/images/tcs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65600" y="2967730"/>
            <a:ext cx="4757683" cy="3702076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5619954" y="965611"/>
            <a:ext cx="35793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ภาพแสดงระบบ </a:t>
            </a:r>
            <a:r>
              <a:rPr lang="en-US" sz="3200" b="1" dirty="0" smtClean="0">
                <a:latin typeface="TH SarabunPSK" pitchFamily="34" charset="-34"/>
                <a:cs typeface="TH SarabunPSK" pitchFamily="34" charset="-34"/>
              </a:rPr>
              <a:t>WECDIS</a:t>
            </a:r>
            <a:endParaRPr lang="th-TH" sz="3200" b="1" dirty="0" smtClean="0">
              <a:latin typeface="TH SarabunPSK" pitchFamily="34" charset="-34"/>
              <a:cs typeface="TH SarabunPSK" pitchFamily="34" charset="-34"/>
            </a:endParaRPr>
          </a:p>
          <a:p>
            <a:pPr algn="ctr"/>
            <a:r>
              <a:rPr lang="th-TH" sz="3200" b="1" dirty="0" smtClean="0">
                <a:latin typeface="TH SarabunPSK" pitchFamily="34" charset="-34"/>
                <a:cs typeface="TH SarabunPSK" pitchFamily="34" charset="-34"/>
              </a:rPr>
              <a:t>ตามมาตรฐาน </a:t>
            </a:r>
            <a:r>
              <a:rPr lang="en-US" sz="3200" b="1" dirty="0" smtClean="0">
                <a:latin typeface="TH SarabunPSK" pitchFamily="34" charset="-34"/>
                <a:cs typeface="TH SarabunPSK" pitchFamily="34" charset="-34"/>
              </a:rPr>
              <a:t>IMO</a:t>
            </a:r>
          </a:p>
        </p:txBody>
      </p:sp>
      <p:sp>
        <p:nvSpPr>
          <p:cNvPr id="11" name="ลูกศรลง 5"/>
          <p:cNvSpPr/>
          <p:nvPr/>
        </p:nvSpPr>
        <p:spPr>
          <a:xfrm>
            <a:off x="6674064" y="1965690"/>
            <a:ext cx="1283828" cy="92869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schemeClr val="tx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25043" y="4607703"/>
            <a:ext cx="428424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ราคาแพง ประมาณ ๓ ล้านบาท</a:t>
            </a:r>
          </a:p>
          <a:p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งบประมาณจำกัด </a:t>
            </a:r>
          </a:p>
          <a:p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ใช้พื้นที่ มากประมาณ ๑ ตารางเมตร</a:t>
            </a:r>
          </a:p>
          <a:p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พื้นที่ในจำกัด</a:t>
            </a:r>
            <a:endParaRPr lang="th-TH" sz="3200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3" name="วงรี 8"/>
          <p:cNvSpPr/>
          <p:nvPr/>
        </p:nvSpPr>
        <p:spPr>
          <a:xfrm>
            <a:off x="6413728" y="4122596"/>
            <a:ext cx="1661425" cy="1643074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schemeClr val="tx1"/>
              </a:solidFill>
            </a:endParaRPr>
          </a:p>
        </p:txBody>
      </p:sp>
      <p:pic>
        <p:nvPicPr>
          <p:cNvPr id="14" name="Picture 4" descr="VisionMaster FT ECDIS-E">
            <a:hlinkClick r:id="rId6" action="ppaction://hlinkfile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20904" y="1297663"/>
            <a:ext cx="4492526" cy="319344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05713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870</TotalTime>
  <Words>1039</Words>
  <Application>Microsoft Office PowerPoint</Application>
  <PresentationFormat>A4 Paper (210x297 mm)</PresentationFormat>
  <Paragraphs>128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Angsana New</vt:lpstr>
      <vt:lpstr>AngsanaUPC</vt:lpstr>
      <vt:lpstr>Arial</vt:lpstr>
      <vt:lpstr>Calibri</vt:lpstr>
      <vt:lpstr>Calibri Light</vt:lpstr>
      <vt:lpstr>Cordia New</vt:lpstr>
      <vt:lpstr>TH SarabunPSK</vt:lpstr>
      <vt:lpstr>Office Theme</vt:lpstr>
      <vt:lpstr>PowerPoint Presentation</vt:lpstr>
      <vt:lpstr>PowerPoint Presentation</vt:lpstr>
      <vt:lpstr>PowerPoint Presentation</vt:lpstr>
      <vt:lpstr>                 ประสานงาน แนะนำ กำกับการ ดำเนินการให้การสนับสนุน และให้บริการด้าน อุทกศาสตร์ สมุทรศาสตร์ อุตุนิยมวิทยา วิศวกรรมชายฝั่ง  เครื่องหมายทางเรือ การเดินเรือ เวลามาตรฐานประเทศไทย และงานเขตแดนระหว่างประเทศ รวมทั้งการส่งกำลังพัสดุสาย อุทกศาสตร์ สมุทรศาสตร์ และอุตุนิยมวิทยา ตลอดจนให้การฝึกและศึกษาวิจัยพัฒนาการอุทกศาสตร์ สมุทรศาสตร์ อุตุนิยมวิทยา และวิชาการอื่นตามที่ได้รับมอบหมาย โดยมีเจ้ากรมอุทกศาสตร์เป็นผู้บัญชารับผิดชอบ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QUALITY</dc:creator>
  <cp:lastModifiedBy>HDRTN</cp:lastModifiedBy>
  <cp:revision>60</cp:revision>
  <cp:lastPrinted>2015-06-09T03:47:09Z</cp:lastPrinted>
  <dcterms:created xsi:type="dcterms:W3CDTF">2014-05-02T02:03:43Z</dcterms:created>
  <dcterms:modified xsi:type="dcterms:W3CDTF">2017-01-13T08:52:07Z</dcterms:modified>
</cp:coreProperties>
</file>