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handoutMasterIdLst>
    <p:handoutMasterId r:id="rId42"/>
  </p:handoutMasterIdLst>
  <p:sldIdLst>
    <p:sldId id="446" r:id="rId2"/>
    <p:sldId id="483" r:id="rId3"/>
    <p:sldId id="485" r:id="rId4"/>
    <p:sldId id="486" r:id="rId5"/>
    <p:sldId id="447" r:id="rId6"/>
    <p:sldId id="472" r:id="rId7"/>
    <p:sldId id="473" r:id="rId8"/>
    <p:sldId id="474" r:id="rId9"/>
    <p:sldId id="476" r:id="rId10"/>
    <p:sldId id="475" r:id="rId11"/>
    <p:sldId id="449" r:id="rId12"/>
    <p:sldId id="450" r:id="rId13"/>
    <p:sldId id="451" r:id="rId14"/>
    <p:sldId id="481" r:id="rId15"/>
    <p:sldId id="452" r:id="rId16"/>
    <p:sldId id="453" r:id="rId17"/>
    <p:sldId id="454" r:id="rId18"/>
    <p:sldId id="455" r:id="rId19"/>
    <p:sldId id="456" r:id="rId20"/>
    <p:sldId id="457" r:id="rId21"/>
    <p:sldId id="458" r:id="rId22"/>
    <p:sldId id="459" r:id="rId23"/>
    <p:sldId id="460" r:id="rId24"/>
    <p:sldId id="466" r:id="rId25"/>
    <p:sldId id="470" r:id="rId26"/>
    <p:sldId id="471" r:id="rId27"/>
    <p:sldId id="462" r:id="rId28"/>
    <p:sldId id="463" r:id="rId29"/>
    <p:sldId id="482" r:id="rId30"/>
    <p:sldId id="461" r:id="rId31"/>
    <p:sldId id="469" r:id="rId32"/>
    <p:sldId id="464" r:id="rId33"/>
    <p:sldId id="480" r:id="rId34"/>
    <p:sldId id="465" r:id="rId35"/>
    <p:sldId id="477" r:id="rId36"/>
    <p:sldId id="478" r:id="rId37"/>
    <p:sldId id="479" r:id="rId38"/>
    <p:sldId id="468" r:id="rId39"/>
    <p:sldId id="467" r:id="rId40"/>
  </p:sldIdLst>
  <p:sldSz cx="9906000" cy="6858000" type="A4"/>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B27AD0-0F83-4BC4-963C-660537331BD8}" v="1" dt="2021-12-07T12:33:56.351"/>
  </p1510:revLst>
</p1510:revInfo>
</file>

<file path=ppt/tableStyles.xml><?xml version="1.0" encoding="utf-8"?>
<a:tblStyleLst xmlns:a="http://schemas.openxmlformats.org/drawingml/2006/main" def="{5C22544A-7EE6-4342-B048-85BDC9FD1C3A}">
  <a:tblStyle styleId="{5C22544A-7EE6-4342-B048-85BDC9FD1C3A}" styleName="สไตล์สีปานกลาง 2 - เน้น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75" autoAdjust="0"/>
    <p:restoredTop sz="48947" autoAdjust="0"/>
  </p:normalViewPr>
  <p:slideViewPr>
    <p:cSldViewPr snapToGrid="0">
      <p:cViewPr varScale="1">
        <p:scale>
          <a:sx n="95" d="100"/>
          <a:sy n="95" d="100"/>
        </p:scale>
        <p:origin x="1042" y="72"/>
      </p:cViewPr>
      <p:guideLst>
        <p:guide orient="horz" pos="2160"/>
        <p:guide pos="3120"/>
      </p:guideLst>
    </p:cSldViewPr>
  </p:slideViewPr>
  <p:outlineViewPr>
    <p:cViewPr>
      <p:scale>
        <a:sx n="33" d="100"/>
        <a:sy n="33" d="100"/>
      </p:scale>
      <p:origin x="0" y="-2862"/>
    </p:cViewPr>
  </p:outlineViewPr>
  <p:notesTextViewPr>
    <p:cViewPr>
      <p:scale>
        <a:sx n="3" d="2"/>
        <a:sy n="3" d="2"/>
      </p:scale>
      <p:origin x="0" y="0"/>
    </p:cViewPr>
  </p:notesTextViewPr>
  <p:sorterViewPr>
    <p:cViewPr>
      <p:scale>
        <a:sx n="100" d="100"/>
        <a:sy n="100" d="100"/>
      </p:scale>
      <p:origin x="0" y="12840"/>
    </p:cViewPr>
  </p:sorterViewPr>
  <p:notesViewPr>
    <p:cSldViewPr snapToGrid="0">
      <p:cViewPr varScale="1">
        <p:scale>
          <a:sx n="82" d="100"/>
          <a:sy n="82" d="100"/>
        </p:scale>
        <p:origin x="392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w" userId="b33048b01c5f318e" providerId="LiveId" clId="{07B27AD0-0F83-4BC4-963C-660537331BD8}"/>
    <pc:docChg chg="modSld">
      <pc:chgData name="Jo w" userId="b33048b01c5f318e" providerId="LiveId" clId="{07B27AD0-0F83-4BC4-963C-660537331BD8}" dt="2021-11-19T08:55:20.949" v="0" actId="1076"/>
      <pc:docMkLst>
        <pc:docMk/>
      </pc:docMkLst>
      <pc:sldChg chg="modSp mod">
        <pc:chgData name="Jo w" userId="b33048b01c5f318e" providerId="LiveId" clId="{07B27AD0-0F83-4BC4-963C-660537331BD8}" dt="2021-11-19T08:55:20.949" v="0" actId="1076"/>
        <pc:sldMkLst>
          <pc:docMk/>
          <pc:sldMk cId="435998738" sldId="471"/>
        </pc:sldMkLst>
        <pc:spChg chg="mod">
          <ac:chgData name="Jo w" userId="b33048b01c5f318e" providerId="LiveId" clId="{07B27AD0-0F83-4BC4-963C-660537331BD8}" dt="2021-11-19T08:55:20.949" v="0" actId="1076"/>
          <ac:spMkLst>
            <pc:docMk/>
            <pc:sldMk cId="435998738" sldId="471"/>
            <ac:spMk id="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8475"/>
          </a:xfrm>
          <a:prstGeom prst="rect">
            <a:avLst/>
          </a:prstGeom>
        </p:spPr>
        <p:txBody>
          <a:bodyPr vert="horz" lIns="91440" tIns="45720" rIns="91440" bIns="45720" rtlCol="0"/>
          <a:lstStyle>
            <a:lvl1pPr algn="l">
              <a:defRPr sz="1200"/>
            </a:lvl1pPr>
          </a:lstStyle>
          <a:p>
            <a:endParaRPr lang="th-TH"/>
          </a:p>
        </p:txBody>
      </p:sp>
      <p:sp>
        <p:nvSpPr>
          <p:cNvPr id="3" name="Date Placeholder 2"/>
          <p:cNvSpPr>
            <a:spLocks noGrp="1"/>
          </p:cNvSpPr>
          <p:nvPr>
            <p:ph type="dt" sz="quarter" idx="1"/>
          </p:nvPr>
        </p:nvSpPr>
        <p:spPr>
          <a:xfrm>
            <a:off x="3849688" y="1"/>
            <a:ext cx="2946400" cy="498475"/>
          </a:xfrm>
          <a:prstGeom prst="rect">
            <a:avLst/>
          </a:prstGeom>
        </p:spPr>
        <p:txBody>
          <a:bodyPr vert="horz" lIns="91440" tIns="45720" rIns="91440" bIns="45720" rtlCol="0"/>
          <a:lstStyle>
            <a:lvl1pPr algn="r">
              <a:defRPr sz="1200"/>
            </a:lvl1pPr>
          </a:lstStyle>
          <a:p>
            <a:fld id="{C06F7E3A-EFAC-4240-B170-66F69BABD3A9}" type="datetimeFigureOut">
              <a:rPr lang="th-TH" smtClean="0"/>
              <a:t>07/12/64</a:t>
            </a:fld>
            <a:endParaRPr lang="th-TH"/>
          </a:p>
        </p:txBody>
      </p:sp>
      <p:sp>
        <p:nvSpPr>
          <p:cNvPr id="4" name="Footer Placeholder 3"/>
          <p:cNvSpPr>
            <a:spLocks noGrp="1"/>
          </p:cNvSpPr>
          <p:nvPr>
            <p:ph type="ftr" sz="quarter" idx="2"/>
          </p:nvPr>
        </p:nvSpPr>
        <p:spPr>
          <a:xfrm>
            <a:off x="0" y="9429751"/>
            <a:ext cx="2946400" cy="498475"/>
          </a:xfrm>
          <a:prstGeom prst="rect">
            <a:avLst/>
          </a:prstGeom>
        </p:spPr>
        <p:txBody>
          <a:bodyPr vert="horz" lIns="91440" tIns="45720" rIns="91440" bIns="45720" rtlCol="0" anchor="b"/>
          <a:lstStyle>
            <a:lvl1pPr algn="l">
              <a:defRPr sz="1200"/>
            </a:lvl1pPr>
          </a:lstStyle>
          <a:p>
            <a:endParaRPr lang="th-TH"/>
          </a:p>
        </p:txBody>
      </p:sp>
      <p:sp>
        <p:nvSpPr>
          <p:cNvPr id="5" name="Slide Number Placeholder 4"/>
          <p:cNvSpPr>
            <a:spLocks noGrp="1"/>
          </p:cNvSpPr>
          <p:nvPr>
            <p:ph type="sldNum" sz="quarter" idx="3"/>
          </p:nvPr>
        </p:nvSpPr>
        <p:spPr>
          <a:xfrm>
            <a:off x="3849688" y="9429751"/>
            <a:ext cx="2946400" cy="498475"/>
          </a:xfrm>
          <a:prstGeom prst="rect">
            <a:avLst/>
          </a:prstGeom>
        </p:spPr>
        <p:txBody>
          <a:bodyPr vert="horz" lIns="91440" tIns="45720" rIns="91440" bIns="45720" rtlCol="0" anchor="b"/>
          <a:lstStyle>
            <a:lvl1pPr algn="r">
              <a:defRPr sz="1200"/>
            </a:lvl1pPr>
          </a:lstStyle>
          <a:p>
            <a:fld id="{880CB96B-CAC9-4197-88D0-1BDD75C7E79E}" type="slidenum">
              <a:rPr lang="th-TH" smtClean="0"/>
              <a:t>‹#›</a:t>
            </a:fld>
            <a:endParaRPr lang="th-TH"/>
          </a:p>
        </p:txBody>
      </p:sp>
    </p:spTree>
    <p:extLst>
      <p:ext uri="{BB962C8B-B14F-4D97-AF65-F5344CB8AC3E}">
        <p14:creationId xmlns:p14="http://schemas.microsoft.com/office/powerpoint/2010/main" val="23894731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2945659" cy="498135"/>
          </a:xfrm>
          <a:prstGeom prst="rect">
            <a:avLst/>
          </a:prstGeom>
        </p:spPr>
        <p:txBody>
          <a:bodyPr vert="horz" lIns="92153" tIns="46077" rIns="92153" bIns="46077" rtlCol="0"/>
          <a:lstStyle>
            <a:lvl1pPr algn="l">
              <a:defRPr sz="1200"/>
            </a:lvl1pPr>
          </a:lstStyle>
          <a:p>
            <a:endParaRPr lang="th-TH"/>
          </a:p>
        </p:txBody>
      </p:sp>
      <p:sp>
        <p:nvSpPr>
          <p:cNvPr id="3" name="Date Placeholder 2"/>
          <p:cNvSpPr>
            <a:spLocks noGrp="1"/>
          </p:cNvSpPr>
          <p:nvPr>
            <p:ph type="dt" idx="1"/>
          </p:nvPr>
        </p:nvSpPr>
        <p:spPr>
          <a:xfrm>
            <a:off x="3850446" y="3"/>
            <a:ext cx="2945659" cy="498135"/>
          </a:xfrm>
          <a:prstGeom prst="rect">
            <a:avLst/>
          </a:prstGeom>
        </p:spPr>
        <p:txBody>
          <a:bodyPr vert="horz" lIns="92153" tIns="46077" rIns="92153" bIns="46077" rtlCol="0"/>
          <a:lstStyle>
            <a:lvl1pPr algn="r">
              <a:defRPr sz="1200"/>
            </a:lvl1pPr>
          </a:lstStyle>
          <a:p>
            <a:fld id="{55297395-31B3-4910-BAE5-BAFB226A15C8}" type="datetimeFigureOut">
              <a:rPr lang="th-TH" smtClean="0"/>
              <a:t>07/12/64</a:t>
            </a:fld>
            <a:endParaRPr lang="th-TH"/>
          </a:p>
        </p:txBody>
      </p:sp>
      <p:sp>
        <p:nvSpPr>
          <p:cNvPr id="4" name="Slide Image Placeholder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2153" tIns="46077" rIns="92153" bIns="46077" rtlCol="0" anchor="ctr"/>
          <a:lstStyle/>
          <a:p>
            <a:endParaRPr lang="th-TH"/>
          </a:p>
        </p:txBody>
      </p:sp>
      <p:sp>
        <p:nvSpPr>
          <p:cNvPr id="5" name="Notes Placeholder 4"/>
          <p:cNvSpPr>
            <a:spLocks noGrp="1"/>
          </p:cNvSpPr>
          <p:nvPr>
            <p:ph type="body" sz="quarter" idx="3"/>
          </p:nvPr>
        </p:nvSpPr>
        <p:spPr>
          <a:xfrm>
            <a:off x="679768" y="4777962"/>
            <a:ext cx="5438140" cy="3909239"/>
          </a:xfrm>
          <a:prstGeom prst="rect">
            <a:avLst/>
          </a:prstGeom>
        </p:spPr>
        <p:txBody>
          <a:bodyPr vert="horz" lIns="92153" tIns="46077" rIns="92153" bIns="4607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6" name="Footer Placeholder 5"/>
          <p:cNvSpPr>
            <a:spLocks noGrp="1"/>
          </p:cNvSpPr>
          <p:nvPr>
            <p:ph type="ftr" sz="quarter" idx="4"/>
          </p:nvPr>
        </p:nvSpPr>
        <p:spPr>
          <a:xfrm>
            <a:off x="3" y="9430091"/>
            <a:ext cx="2945659" cy="498134"/>
          </a:xfrm>
          <a:prstGeom prst="rect">
            <a:avLst/>
          </a:prstGeom>
        </p:spPr>
        <p:txBody>
          <a:bodyPr vert="horz" lIns="92153" tIns="46077" rIns="92153" bIns="46077" rtlCol="0" anchor="b"/>
          <a:lstStyle>
            <a:lvl1pPr algn="l">
              <a:defRPr sz="1200"/>
            </a:lvl1pPr>
          </a:lstStyle>
          <a:p>
            <a:endParaRPr lang="th-TH"/>
          </a:p>
        </p:txBody>
      </p:sp>
      <p:sp>
        <p:nvSpPr>
          <p:cNvPr id="7" name="Slide Number Placeholder 6"/>
          <p:cNvSpPr>
            <a:spLocks noGrp="1"/>
          </p:cNvSpPr>
          <p:nvPr>
            <p:ph type="sldNum" sz="quarter" idx="5"/>
          </p:nvPr>
        </p:nvSpPr>
        <p:spPr>
          <a:xfrm>
            <a:off x="3850446" y="9430091"/>
            <a:ext cx="2945659" cy="498134"/>
          </a:xfrm>
          <a:prstGeom prst="rect">
            <a:avLst/>
          </a:prstGeom>
        </p:spPr>
        <p:txBody>
          <a:bodyPr vert="horz" lIns="92153" tIns="46077" rIns="92153" bIns="46077" rtlCol="0" anchor="b"/>
          <a:lstStyle>
            <a:lvl1pPr algn="r">
              <a:defRPr sz="1200"/>
            </a:lvl1pPr>
          </a:lstStyle>
          <a:p>
            <a:fld id="{FA38A41B-5096-4E56-A6A4-14FC373FAE24}" type="slidenum">
              <a:rPr lang="th-TH" smtClean="0"/>
              <a:t>‹#›</a:t>
            </a:fld>
            <a:endParaRPr lang="th-TH"/>
          </a:p>
        </p:txBody>
      </p:sp>
    </p:spTree>
    <p:extLst>
      <p:ext uri="{BB962C8B-B14F-4D97-AF65-F5344CB8AC3E}">
        <p14:creationId xmlns:p14="http://schemas.microsoft.com/office/powerpoint/2010/main" val="3363145257"/>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2E1B286-68B4-4902-83B8-934BEC538F3F}" type="datetimeFigureOut">
              <a:rPr lang="th-TH" smtClean="0"/>
              <a:t>07/12/64</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366CE9C9-BDEA-49C8-9679-2388B82D3DCA}" type="slidenum">
              <a:rPr lang="th-TH" smtClean="0"/>
              <a:t>‹#›</a:t>
            </a:fld>
            <a:endParaRPr lang="th-TH"/>
          </a:p>
        </p:txBody>
      </p:sp>
    </p:spTree>
    <p:extLst>
      <p:ext uri="{BB962C8B-B14F-4D97-AF65-F5344CB8AC3E}">
        <p14:creationId xmlns:p14="http://schemas.microsoft.com/office/powerpoint/2010/main" val="216307979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E1B286-68B4-4902-83B8-934BEC538F3F}" type="datetimeFigureOut">
              <a:rPr lang="th-TH" smtClean="0"/>
              <a:t>07/12/64</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366CE9C9-BDEA-49C8-9679-2388B82D3DCA}" type="slidenum">
              <a:rPr lang="th-TH" smtClean="0"/>
              <a:t>‹#›</a:t>
            </a:fld>
            <a:endParaRPr lang="th-TH"/>
          </a:p>
        </p:txBody>
      </p:sp>
    </p:spTree>
    <p:extLst>
      <p:ext uri="{BB962C8B-B14F-4D97-AF65-F5344CB8AC3E}">
        <p14:creationId xmlns:p14="http://schemas.microsoft.com/office/powerpoint/2010/main" val="33161861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E1B286-68B4-4902-83B8-934BEC538F3F}" type="datetimeFigureOut">
              <a:rPr lang="th-TH" smtClean="0"/>
              <a:t>07/12/64</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366CE9C9-BDEA-49C8-9679-2388B82D3DCA}" type="slidenum">
              <a:rPr lang="th-TH" smtClean="0"/>
              <a:t>‹#›</a:t>
            </a:fld>
            <a:endParaRPr lang="th-TH"/>
          </a:p>
        </p:txBody>
      </p:sp>
    </p:spTree>
    <p:extLst>
      <p:ext uri="{BB962C8B-B14F-4D97-AF65-F5344CB8AC3E}">
        <p14:creationId xmlns:p14="http://schemas.microsoft.com/office/powerpoint/2010/main" val="20570432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E1B286-68B4-4902-83B8-934BEC538F3F}" type="datetimeFigureOut">
              <a:rPr lang="th-TH" smtClean="0"/>
              <a:t>07/12/64</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366CE9C9-BDEA-49C8-9679-2388B82D3DCA}" type="slidenum">
              <a:rPr lang="th-TH" smtClean="0"/>
              <a:t>‹#›</a:t>
            </a:fld>
            <a:endParaRPr lang="th-TH"/>
          </a:p>
        </p:txBody>
      </p:sp>
    </p:spTree>
    <p:extLst>
      <p:ext uri="{BB962C8B-B14F-4D97-AF65-F5344CB8AC3E}">
        <p14:creationId xmlns:p14="http://schemas.microsoft.com/office/powerpoint/2010/main" val="23812794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E1B286-68B4-4902-83B8-934BEC538F3F}" type="datetimeFigureOut">
              <a:rPr lang="th-TH" smtClean="0"/>
              <a:t>07/12/64</a:t>
            </a:fld>
            <a:endParaRPr lang="th-TH"/>
          </a:p>
        </p:txBody>
      </p:sp>
      <p:sp>
        <p:nvSpPr>
          <p:cNvPr id="5" name="Footer Placeholder 4"/>
          <p:cNvSpPr>
            <a:spLocks noGrp="1"/>
          </p:cNvSpPr>
          <p:nvPr>
            <p:ph type="ftr" sz="quarter" idx="11"/>
          </p:nvPr>
        </p:nvSpPr>
        <p:spPr/>
        <p:txBody>
          <a:bodyPr/>
          <a:lstStyle/>
          <a:p>
            <a:endParaRPr lang="th-TH"/>
          </a:p>
        </p:txBody>
      </p:sp>
      <p:sp>
        <p:nvSpPr>
          <p:cNvPr id="6" name="Slide Number Placeholder 5"/>
          <p:cNvSpPr>
            <a:spLocks noGrp="1"/>
          </p:cNvSpPr>
          <p:nvPr>
            <p:ph type="sldNum" sz="quarter" idx="12"/>
          </p:nvPr>
        </p:nvSpPr>
        <p:spPr/>
        <p:txBody>
          <a:bodyPr/>
          <a:lstStyle/>
          <a:p>
            <a:fld id="{366CE9C9-BDEA-49C8-9679-2388B82D3DCA}" type="slidenum">
              <a:rPr lang="th-TH" smtClean="0"/>
              <a:t>‹#›</a:t>
            </a:fld>
            <a:endParaRPr lang="th-TH"/>
          </a:p>
        </p:txBody>
      </p:sp>
    </p:spTree>
    <p:extLst>
      <p:ext uri="{BB962C8B-B14F-4D97-AF65-F5344CB8AC3E}">
        <p14:creationId xmlns:p14="http://schemas.microsoft.com/office/powerpoint/2010/main" val="38272434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E1B286-68B4-4902-83B8-934BEC538F3F}" type="datetimeFigureOut">
              <a:rPr lang="th-TH" smtClean="0"/>
              <a:t>07/12/64</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366CE9C9-BDEA-49C8-9679-2388B82D3DCA}" type="slidenum">
              <a:rPr lang="th-TH" smtClean="0"/>
              <a:t>‹#›</a:t>
            </a:fld>
            <a:endParaRPr lang="th-TH"/>
          </a:p>
        </p:txBody>
      </p:sp>
    </p:spTree>
    <p:extLst>
      <p:ext uri="{BB962C8B-B14F-4D97-AF65-F5344CB8AC3E}">
        <p14:creationId xmlns:p14="http://schemas.microsoft.com/office/powerpoint/2010/main" val="393268048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E1B286-68B4-4902-83B8-934BEC538F3F}" type="datetimeFigureOut">
              <a:rPr lang="th-TH" smtClean="0"/>
              <a:t>07/12/64</a:t>
            </a:fld>
            <a:endParaRPr lang="th-TH"/>
          </a:p>
        </p:txBody>
      </p:sp>
      <p:sp>
        <p:nvSpPr>
          <p:cNvPr id="8" name="Footer Placeholder 7"/>
          <p:cNvSpPr>
            <a:spLocks noGrp="1"/>
          </p:cNvSpPr>
          <p:nvPr>
            <p:ph type="ftr" sz="quarter" idx="11"/>
          </p:nvPr>
        </p:nvSpPr>
        <p:spPr/>
        <p:txBody>
          <a:bodyPr/>
          <a:lstStyle/>
          <a:p>
            <a:endParaRPr lang="th-TH"/>
          </a:p>
        </p:txBody>
      </p:sp>
      <p:sp>
        <p:nvSpPr>
          <p:cNvPr id="9" name="Slide Number Placeholder 8"/>
          <p:cNvSpPr>
            <a:spLocks noGrp="1"/>
          </p:cNvSpPr>
          <p:nvPr>
            <p:ph type="sldNum" sz="quarter" idx="12"/>
          </p:nvPr>
        </p:nvSpPr>
        <p:spPr/>
        <p:txBody>
          <a:bodyPr/>
          <a:lstStyle/>
          <a:p>
            <a:fld id="{366CE9C9-BDEA-49C8-9679-2388B82D3DCA}" type="slidenum">
              <a:rPr lang="th-TH" smtClean="0"/>
              <a:t>‹#›</a:t>
            </a:fld>
            <a:endParaRPr lang="th-TH"/>
          </a:p>
        </p:txBody>
      </p:sp>
    </p:spTree>
    <p:extLst>
      <p:ext uri="{BB962C8B-B14F-4D97-AF65-F5344CB8AC3E}">
        <p14:creationId xmlns:p14="http://schemas.microsoft.com/office/powerpoint/2010/main" val="6512070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2E1B286-68B4-4902-83B8-934BEC538F3F}" type="datetimeFigureOut">
              <a:rPr lang="th-TH" smtClean="0"/>
              <a:t>07/12/64</a:t>
            </a:fld>
            <a:endParaRPr lang="th-TH"/>
          </a:p>
        </p:txBody>
      </p:sp>
      <p:sp>
        <p:nvSpPr>
          <p:cNvPr id="4" name="Footer Placeholder 3"/>
          <p:cNvSpPr>
            <a:spLocks noGrp="1"/>
          </p:cNvSpPr>
          <p:nvPr>
            <p:ph type="ftr" sz="quarter" idx="11"/>
          </p:nvPr>
        </p:nvSpPr>
        <p:spPr/>
        <p:txBody>
          <a:bodyPr/>
          <a:lstStyle/>
          <a:p>
            <a:endParaRPr lang="th-TH"/>
          </a:p>
        </p:txBody>
      </p:sp>
      <p:sp>
        <p:nvSpPr>
          <p:cNvPr id="5" name="Slide Number Placeholder 4"/>
          <p:cNvSpPr>
            <a:spLocks noGrp="1"/>
          </p:cNvSpPr>
          <p:nvPr>
            <p:ph type="sldNum" sz="quarter" idx="12"/>
          </p:nvPr>
        </p:nvSpPr>
        <p:spPr/>
        <p:txBody>
          <a:bodyPr/>
          <a:lstStyle/>
          <a:p>
            <a:fld id="{366CE9C9-BDEA-49C8-9679-2388B82D3DCA}" type="slidenum">
              <a:rPr lang="th-TH" smtClean="0"/>
              <a:t>‹#›</a:t>
            </a:fld>
            <a:endParaRPr lang="th-TH"/>
          </a:p>
        </p:txBody>
      </p:sp>
    </p:spTree>
    <p:extLst>
      <p:ext uri="{BB962C8B-B14F-4D97-AF65-F5344CB8AC3E}">
        <p14:creationId xmlns:p14="http://schemas.microsoft.com/office/powerpoint/2010/main" val="11962503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E1B286-68B4-4902-83B8-934BEC538F3F}" type="datetimeFigureOut">
              <a:rPr lang="th-TH" smtClean="0"/>
              <a:t>07/12/64</a:t>
            </a:fld>
            <a:endParaRPr lang="th-TH"/>
          </a:p>
        </p:txBody>
      </p:sp>
      <p:sp>
        <p:nvSpPr>
          <p:cNvPr id="3" name="Footer Placeholder 2"/>
          <p:cNvSpPr>
            <a:spLocks noGrp="1"/>
          </p:cNvSpPr>
          <p:nvPr>
            <p:ph type="ftr" sz="quarter" idx="11"/>
          </p:nvPr>
        </p:nvSpPr>
        <p:spPr/>
        <p:txBody>
          <a:bodyPr/>
          <a:lstStyle/>
          <a:p>
            <a:endParaRPr lang="th-TH"/>
          </a:p>
        </p:txBody>
      </p:sp>
      <p:sp>
        <p:nvSpPr>
          <p:cNvPr id="4" name="Slide Number Placeholder 3"/>
          <p:cNvSpPr>
            <a:spLocks noGrp="1"/>
          </p:cNvSpPr>
          <p:nvPr>
            <p:ph type="sldNum" sz="quarter" idx="12"/>
          </p:nvPr>
        </p:nvSpPr>
        <p:spPr/>
        <p:txBody>
          <a:bodyPr/>
          <a:lstStyle/>
          <a:p>
            <a:fld id="{366CE9C9-BDEA-49C8-9679-2388B82D3DCA}" type="slidenum">
              <a:rPr lang="th-TH" smtClean="0"/>
              <a:t>‹#›</a:t>
            </a:fld>
            <a:endParaRPr lang="th-TH"/>
          </a:p>
        </p:txBody>
      </p:sp>
    </p:spTree>
    <p:extLst>
      <p:ext uri="{BB962C8B-B14F-4D97-AF65-F5344CB8AC3E}">
        <p14:creationId xmlns:p14="http://schemas.microsoft.com/office/powerpoint/2010/main" val="134377574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E1B286-68B4-4902-83B8-934BEC538F3F}" type="datetimeFigureOut">
              <a:rPr lang="th-TH" smtClean="0"/>
              <a:t>07/12/64</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366CE9C9-BDEA-49C8-9679-2388B82D3DCA}" type="slidenum">
              <a:rPr lang="th-TH" smtClean="0"/>
              <a:t>‹#›</a:t>
            </a:fld>
            <a:endParaRPr lang="th-TH"/>
          </a:p>
        </p:txBody>
      </p:sp>
    </p:spTree>
    <p:extLst>
      <p:ext uri="{BB962C8B-B14F-4D97-AF65-F5344CB8AC3E}">
        <p14:creationId xmlns:p14="http://schemas.microsoft.com/office/powerpoint/2010/main" val="266154614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E1B286-68B4-4902-83B8-934BEC538F3F}" type="datetimeFigureOut">
              <a:rPr lang="th-TH" smtClean="0"/>
              <a:t>07/12/64</a:t>
            </a:fld>
            <a:endParaRPr lang="th-TH"/>
          </a:p>
        </p:txBody>
      </p:sp>
      <p:sp>
        <p:nvSpPr>
          <p:cNvPr id="6" name="Footer Placeholder 5"/>
          <p:cNvSpPr>
            <a:spLocks noGrp="1"/>
          </p:cNvSpPr>
          <p:nvPr>
            <p:ph type="ftr" sz="quarter" idx="11"/>
          </p:nvPr>
        </p:nvSpPr>
        <p:spPr/>
        <p:txBody>
          <a:bodyPr/>
          <a:lstStyle/>
          <a:p>
            <a:endParaRPr lang="th-TH"/>
          </a:p>
        </p:txBody>
      </p:sp>
      <p:sp>
        <p:nvSpPr>
          <p:cNvPr id="7" name="Slide Number Placeholder 6"/>
          <p:cNvSpPr>
            <a:spLocks noGrp="1"/>
          </p:cNvSpPr>
          <p:nvPr>
            <p:ph type="sldNum" sz="quarter" idx="12"/>
          </p:nvPr>
        </p:nvSpPr>
        <p:spPr/>
        <p:txBody>
          <a:bodyPr/>
          <a:lstStyle/>
          <a:p>
            <a:fld id="{366CE9C9-BDEA-49C8-9679-2388B82D3DCA}" type="slidenum">
              <a:rPr lang="th-TH" smtClean="0"/>
              <a:t>‹#›</a:t>
            </a:fld>
            <a:endParaRPr lang="th-TH"/>
          </a:p>
        </p:txBody>
      </p:sp>
    </p:spTree>
    <p:extLst>
      <p:ext uri="{BB962C8B-B14F-4D97-AF65-F5344CB8AC3E}">
        <p14:creationId xmlns:p14="http://schemas.microsoft.com/office/powerpoint/2010/main" val="185761562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1B286-68B4-4902-83B8-934BEC538F3F}" type="datetimeFigureOut">
              <a:rPr lang="th-TH" smtClean="0"/>
              <a:t>07/12/64</a:t>
            </a:fld>
            <a:endParaRPr lang="th-TH"/>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h-TH"/>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CE9C9-BDEA-49C8-9679-2388B82D3DCA}" type="slidenum">
              <a:rPr lang="th-TH" smtClean="0"/>
              <a:t>‹#›</a:t>
            </a:fld>
            <a:endParaRPr lang="th-TH"/>
          </a:p>
        </p:txBody>
      </p:sp>
    </p:spTree>
    <p:extLst>
      <p:ext uri="{BB962C8B-B14F-4D97-AF65-F5344CB8AC3E}">
        <p14:creationId xmlns:p14="http://schemas.microsoft.com/office/powerpoint/2010/main" val="2771160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marineinsight.com/marine-safety/different-types-of-alarms-on-ship/" TargetMode="External"/><Relationship Id="rId2" Type="http://schemas.openxmlformats.org/officeDocument/2006/relationships/hyperlink" Target="https://www.marineinsight.com/tech/how-maersk%E2%80%99s-maritime-software-tool-%E2%80%9Ceco-voyage%E2%80%9D-can-help-in-reducing-ships-fuel-consumptio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hyperlink" Target="http://www.marinerthai.net/comms/viewsara6101004.php" TargetMode="External"/><Relationship Id="rId5" Type="http://schemas.openxmlformats.org/officeDocument/2006/relationships/hyperlink" Target="http://www.marinerthai.net/comms/viewsara6101003.php" TargetMode="External"/><Relationship Id="rId4" Type="http://schemas.openxmlformats.org/officeDocument/2006/relationships/hyperlink" Target="http://www.marinerthai.net/comms/viewsara6101002.php"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marinerthai.net/comms/viewsara6101002.php"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jpe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3.jpe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hyperlink" Target="http://www.marinerthai.net/comms/viewsara6102004.php"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hyperlink" Target="http://www.marinerthai.net/comms/viewsara6102001.php"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hyperlink" Target="http://www.marinerthai.net/comms/viewsara6101001.php"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8.png"/><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jpeg"/><Relationship Id="rId9" Type="http://schemas.openxmlformats.org/officeDocument/2006/relationships/image" Target="../media/image16.png"/></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s://www.marineinsight.com/marine-safety/automatic-identification-system-ais-integrating-and-identifying-marine-communication-channels/" TargetMode="External"/><Relationship Id="rId3" Type="http://schemas.openxmlformats.org/officeDocument/2006/relationships/hyperlink" Target="https://www.marineinsight.com/types-of-ships/what-is-a-cruise-ship/" TargetMode="External"/><Relationship Id="rId7" Type="http://schemas.openxmlformats.org/officeDocument/2006/relationships/hyperlink" Target="https://www.marineinsight.com/marine-navigation/what-is-electronic-chart-display-and-information-system-ecdis/" TargetMode="External"/><Relationship Id="rId2" Type="http://schemas.openxmlformats.org/officeDocument/2006/relationships/hyperlink" Target="https://www.marineinsight.com/guidelines/the-most-important-engine-room-documents-a-ship-cannot-sail-without-3/" TargetMode="External"/><Relationship Id="rId1" Type="http://schemas.openxmlformats.org/officeDocument/2006/relationships/slideLayout" Target="../slideLayouts/slideLayout2.xml"/><Relationship Id="rId6" Type="http://schemas.openxmlformats.org/officeDocument/2006/relationships/hyperlink" Target="https://www.marineinsight.com/types-of-ships/what-are-very-large-crude-carrier-vlcc-and-ultra-large-crude-carrier-ulcc/" TargetMode="External"/><Relationship Id="rId11" Type="http://schemas.openxmlformats.org/officeDocument/2006/relationships/hyperlink" Target="https://www.marineinsight.com/types-of-ships/distinctive-ships-of-2010-dry-bulk-carrier-e-r-brandenburg/" TargetMode="External"/><Relationship Id="rId5" Type="http://schemas.openxmlformats.org/officeDocument/2006/relationships/hyperlink" Target="https://www.marineinsight.com/marine-safety/what-is-an-emergency-position-indicating-radio-beacon-epirb/" TargetMode="External"/><Relationship Id="rId10" Type="http://schemas.openxmlformats.org/officeDocument/2006/relationships/hyperlink" Target="https://www.marineinsight.com/maritime-law/isps-codethe-911-after-effect/" TargetMode="External"/><Relationship Id="rId4" Type="http://schemas.openxmlformats.org/officeDocument/2006/relationships/hyperlink" Target="https://www.marineinsight.com/marine-safety/what-is-search-and-rescue-transponder-sart/" TargetMode="External"/><Relationship Id="rId9" Type="http://schemas.openxmlformats.org/officeDocument/2006/relationships/hyperlink" Target="https://www.marineinsight.com/boating-yachting/boats-with-a-difference-the-high-speed-crafts/"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marineinsight.com/careers-2/maritime-pilot-and-his-duties/" TargetMode="External"/><Relationship Id="rId2" Type="http://schemas.openxmlformats.org/officeDocument/2006/relationships/hyperlink" Target="https://www.marineinsight.com/marine-safety/what-are-pyrotechnics-on-shi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08039"/>
            <a:ext cx="9906000" cy="574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99246" y="32271"/>
            <a:ext cx="8294146" cy="1021978"/>
          </a:xfrm>
          <a:prstGeom prst="rect">
            <a:avLst/>
          </a:prstGeom>
          <a:noFill/>
        </p:spPr>
        <p:txBody>
          <a:bodyPr wrap="none" rtlCol="0">
            <a:prstTxWarp prst="textChevronInverted">
              <a:avLst/>
            </a:prstTxWarp>
            <a:spAutoFit/>
          </a:bodyPr>
          <a:lstStyle/>
          <a:p>
            <a:r>
              <a:rPr lang="th-TH" sz="2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ngsana New" panose="02020603050405020304" pitchFamily="18" charset="-34"/>
                <a:cs typeface="Angsana New" panose="02020603050405020304" pitchFamily="18" charset="-34"/>
              </a:rPr>
              <a:t>เครื่องมือเดินเรือ อิเล็กทรอนิกส์</a:t>
            </a:r>
            <a:endParaRPr lang="en-US" sz="2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Angsana New" panose="02020603050405020304" pitchFamily="18" charset="-34"/>
              <a:cs typeface="Angsana New" panose="02020603050405020304" pitchFamily="18" charset="-34"/>
            </a:endParaRPr>
          </a:p>
        </p:txBody>
      </p:sp>
      <p:sp>
        <p:nvSpPr>
          <p:cNvPr id="2" name="TextBox 1"/>
          <p:cNvSpPr txBox="1"/>
          <p:nvPr/>
        </p:nvSpPr>
        <p:spPr>
          <a:xfrm>
            <a:off x="8141988" y="6331016"/>
            <a:ext cx="1739579" cy="400110"/>
          </a:xfrm>
          <a:prstGeom prst="rect">
            <a:avLst/>
          </a:prstGeom>
          <a:noFill/>
        </p:spPr>
        <p:txBody>
          <a:bodyPr wrap="none" rtlCol="0">
            <a:spAutoFit/>
          </a:bodyPr>
          <a:lstStyle/>
          <a:p>
            <a:r>
              <a:rPr lang="th-TH" sz="2000" b="1" dirty="0" err="1">
                <a:solidFill>
                  <a:srgbClr val="FFFF00"/>
                </a:solidFill>
                <a:latin typeface="Angsana New" panose="02020603050405020304" pitchFamily="18" charset="-34"/>
                <a:cs typeface="Angsana New" panose="02020603050405020304" pitchFamily="18" charset="-34"/>
              </a:rPr>
              <a:t>น.อ</a:t>
            </a:r>
            <a:r>
              <a:rPr lang="th-TH" sz="2000" b="1" dirty="0">
                <a:solidFill>
                  <a:srgbClr val="FFFF00"/>
                </a:solidFill>
                <a:latin typeface="Angsana New" panose="02020603050405020304" pitchFamily="18" charset="-34"/>
                <a:cs typeface="Angsana New" panose="02020603050405020304" pitchFamily="18" charset="-34"/>
              </a:rPr>
              <a:t>.อำนาจ  ก้อนเครือ</a:t>
            </a:r>
            <a:endParaRPr lang="en-US" sz="2000" b="1" dirty="0">
              <a:solidFill>
                <a:srgbClr val="FFFF00"/>
              </a:solidFill>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50031220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0067" y="1094157"/>
            <a:ext cx="9685866" cy="4770537"/>
          </a:xfrm>
          <a:prstGeom prst="rect">
            <a:avLst/>
          </a:prstGeom>
        </p:spPr>
        <p:txBody>
          <a:bodyPr wrap="square">
            <a:spAutoFit/>
          </a:bodyPr>
          <a:lstStyle/>
          <a:p>
            <a:r>
              <a:rPr lang="en-IN" sz="1900" b="1" dirty="0">
                <a:latin typeface="Angsana New" panose="02020603050405020304" pitchFamily="18" charset="-34"/>
                <a:cs typeface="Angsana New" panose="02020603050405020304" pitchFamily="18" charset="-34"/>
              </a:rPr>
              <a:t> </a:t>
            </a:r>
            <a:r>
              <a:rPr lang="en-US" sz="1900" b="1" dirty="0">
                <a:latin typeface="Angsana New" panose="02020603050405020304" pitchFamily="18" charset="-34"/>
                <a:cs typeface="Angsana New" panose="02020603050405020304" pitchFamily="18" charset="-34"/>
              </a:rPr>
              <a:t>21. Voyage Plan A </a:t>
            </a:r>
            <a:r>
              <a:rPr lang="en-US" sz="1900" b="1" dirty="0">
                <a:latin typeface="Angsana New" panose="02020603050405020304" pitchFamily="18" charset="-34"/>
                <a:cs typeface="Angsana New" panose="02020603050405020304" pitchFamily="18" charset="-34"/>
                <a:hlinkClick r:id="rId2"/>
              </a:rPr>
              <a:t>voyage Plan</a:t>
            </a:r>
            <a:r>
              <a:rPr lang="en-US" sz="1900" b="1" dirty="0">
                <a:latin typeface="Angsana New" panose="02020603050405020304" pitchFamily="18" charset="-34"/>
                <a:cs typeface="Angsana New" panose="02020603050405020304" pitchFamily="18" charset="-34"/>
              </a:rPr>
              <a:t> must be present onboard for referring past voyage plans or planning a future voyage. Among the different aids to navigation carried on a ship,</a:t>
            </a:r>
            <a:r>
              <a:rPr lang="th-TH" sz="1900" b="1" dirty="0">
                <a:latin typeface="Angsana New" panose="02020603050405020304" pitchFamily="18" charset="-34"/>
                <a:cs typeface="Angsana New" panose="02020603050405020304" pitchFamily="18" charset="-34"/>
              </a:rPr>
              <a:t> คำสั่งการเดินเรือ แผนการเดินเรือ</a:t>
            </a:r>
            <a:endParaRPr lang="en-US" sz="1900" b="1" dirty="0">
              <a:latin typeface="Angsana New" panose="02020603050405020304" pitchFamily="18" charset="-34"/>
              <a:cs typeface="Angsana New" panose="02020603050405020304" pitchFamily="18" charset="-34"/>
            </a:endParaRPr>
          </a:p>
          <a:p>
            <a:r>
              <a:rPr lang="en-US" sz="1900" b="1" dirty="0">
                <a:latin typeface="Angsana New" panose="02020603050405020304" pitchFamily="18" charset="-34"/>
                <a:cs typeface="Angsana New" panose="02020603050405020304" pitchFamily="18" charset="-34"/>
              </a:rPr>
              <a:t>22. Forecastle Bell used to mark the presence of the ship in fog or bad weather and sound the  </a:t>
            </a:r>
            <a:r>
              <a:rPr lang="en-US" sz="1900" b="1" dirty="0">
                <a:latin typeface="Angsana New" panose="02020603050405020304" pitchFamily="18" charset="-34"/>
                <a:cs typeface="Angsana New" panose="02020603050405020304" pitchFamily="18" charset="-34"/>
                <a:hlinkClick r:id="rId3"/>
              </a:rPr>
              <a:t>alarm</a:t>
            </a:r>
            <a:r>
              <a:rPr lang="en-US" sz="1900" b="1" dirty="0">
                <a:latin typeface="Angsana New" panose="02020603050405020304" pitchFamily="18" charset="-34"/>
                <a:cs typeface="Angsana New" panose="02020603050405020304" pitchFamily="18" charset="-34"/>
              </a:rPr>
              <a:t> in case of an emergency</a:t>
            </a:r>
            <a:r>
              <a:rPr lang="th-TH" sz="1900" b="1" dirty="0">
                <a:latin typeface="Angsana New" panose="02020603050405020304" pitchFamily="18" charset="-34"/>
                <a:cs typeface="Angsana New" panose="02020603050405020304" pitchFamily="18" charset="-34"/>
              </a:rPr>
              <a:t> ระฆังสัญญาณ</a:t>
            </a:r>
            <a:endParaRPr lang="en-US" sz="1900" b="1" dirty="0">
              <a:latin typeface="Angsana New" panose="02020603050405020304" pitchFamily="18" charset="-34"/>
              <a:cs typeface="Angsana New" panose="02020603050405020304" pitchFamily="18" charset="-34"/>
            </a:endParaRPr>
          </a:p>
          <a:p>
            <a:r>
              <a:rPr lang="en-US" sz="1900" b="1" dirty="0">
                <a:latin typeface="Angsana New" panose="02020603050405020304" pitchFamily="18" charset="-34"/>
                <a:cs typeface="Angsana New" panose="02020603050405020304" pitchFamily="18" charset="-34"/>
              </a:rPr>
              <a:t>23. </a:t>
            </a:r>
            <a:r>
              <a:rPr lang="en-US" sz="1900" b="1" dirty="0" err="1">
                <a:latin typeface="Angsana New" panose="02020603050405020304" pitchFamily="18" charset="-34"/>
                <a:cs typeface="Angsana New" panose="02020603050405020304" pitchFamily="18" charset="-34"/>
              </a:rPr>
              <a:t>Manoeuvring</a:t>
            </a:r>
            <a:r>
              <a:rPr lang="en-US" sz="1900" b="1" dirty="0">
                <a:latin typeface="Angsana New" panose="02020603050405020304" pitchFamily="18" charset="-34"/>
                <a:cs typeface="Angsana New" panose="02020603050405020304" pitchFamily="18" charset="-34"/>
              </a:rPr>
              <a:t> Booklet In this booklet, the performance of the propulsion plant and the ship </a:t>
            </a:r>
            <a:r>
              <a:rPr lang="th-TH" sz="1900" b="1" dirty="0">
                <a:latin typeface="Angsana New" panose="02020603050405020304" pitchFamily="18" charset="-34"/>
                <a:cs typeface="Angsana New" panose="02020603050405020304" pitchFamily="18" charset="-34"/>
              </a:rPr>
              <a:t> </a:t>
            </a:r>
            <a:r>
              <a:rPr lang="en-US" sz="1900" b="1" dirty="0">
                <a:latin typeface="Angsana New" panose="02020603050405020304" pitchFamily="18" charset="-34"/>
                <a:cs typeface="Angsana New" panose="02020603050405020304" pitchFamily="18" charset="-34"/>
              </a:rPr>
              <a:t>during </a:t>
            </a:r>
            <a:r>
              <a:rPr lang="en-US" sz="1900" b="1" dirty="0" err="1">
                <a:latin typeface="Angsana New" panose="02020603050405020304" pitchFamily="18" charset="-34"/>
                <a:cs typeface="Angsana New" panose="02020603050405020304" pitchFamily="18" charset="-34"/>
              </a:rPr>
              <a:t>manoeuvring</a:t>
            </a:r>
            <a:r>
              <a:rPr lang="en-US" sz="1900" b="1" dirty="0">
                <a:latin typeface="Angsana New" panose="02020603050405020304" pitchFamily="18" charset="-34"/>
                <a:cs typeface="Angsana New" panose="02020603050405020304" pitchFamily="18" charset="-34"/>
              </a:rPr>
              <a:t> in different weathers and situations is recorded for quick reference.</a:t>
            </a:r>
            <a:r>
              <a:rPr lang="th-TH" sz="1900" b="1" dirty="0">
                <a:latin typeface="Angsana New" panose="02020603050405020304" pitchFamily="18" charset="-34"/>
                <a:cs typeface="Angsana New" panose="02020603050405020304" pitchFamily="18" charset="-34"/>
              </a:rPr>
              <a:t> คู่มือการเดินทาง คู่มือการหลบหลีก</a:t>
            </a:r>
            <a:endParaRPr lang="en-US" sz="1900" b="1" dirty="0">
              <a:latin typeface="Angsana New" panose="02020603050405020304" pitchFamily="18" charset="-34"/>
              <a:cs typeface="Angsana New" panose="02020603050405020304" pitchFamily="18" charset="-34"/>
            </a:endParaRPr>
          </a:p>
          <a:p>
            <a:r>
              <a:rPr lang="en-US" sz="1900" b="1" dirty="0">
                <a:latin typeface="Angsana New" panose="02020603050405020304" pitchFamily="18" charset="-34"/>
                <a:cs typeface="Angsana New" panose="02020603050405020304" pitchFamily="18" charset="-34"/>
              </a:rPr>
              <a:t>24. Black Ball Shape It is a day time </a:t>
            </a:r>
            <a:r>
              <a:rPr lang="en-US" sz="1900" b="1" dirty="0" err="1">
                <a:latin typeface="Angsana New" panose="02020603050405020304" pitchFamily="18" charset="-34"/>
                <a:cs typeface="Angsana New" panose="02020603050405020304" pitchFamily="18" charset="-34"/>
              </a:rPr>
              <a:t>signalling</a:t>
            </a:r>
            <a:r>
              <a:rPr lang="en-US" sz="1900" b="1" dirty="0">
                <a:latin typeface="Angsana New" panose="02020603050405020304" pitchFamily="18" charset="-34"/>
                <a:cs typeface="Angsana New" panose="02020603050405020304" pitchFamily="18" charset="-34"/>
              </a:rPr>
              <a:t> shape used to determine the characteristics of the  vessel with a different arrangement of ball shapes</a:t>
            </a:r>
            <a:r>
              <a:rPr lang="th-TH" sz="1900" b="1" dirty="0">
                <a:latin typeface="Angsana New" panose="02020603050405020304" pitchFamily="18" charset="-34"/>
                <a:cs typeface="Angsana New" panose="02020603050405020304" pitchFamily="18" charset="-34"/>
              </a:rPr>
              <a:t> ทุ่นทัศนะ</a:t>
            </a:r>
            <a:endParaRPr lang="en-US" sz="1900" b="1" dirty="0">
              <a:latin typeface="Angsana New" panose="02020603050405020304" pitchFamily="18" charset="-34"/>
              <a:cs typeface="Angsana New" panose="02020603050405020304" pitchFamily="18" charset="-34"/>
            </a:endParaRPr>
          </a:p>
          <a:p>
            <a:r>
              <a:rPr lang="en-US" sz="1900" b="1" dirty="0">
                <a:latin typeface="Angsana New" panose="02020603050405020304" pitchFamily="18" charset="-34"/>
                <a:cs typeface="Angsana New" panose="02020603050405020304" pitchFamily="18" charset="-34"/>
              </a:rPr>
              <a:t>25. Record of Navigation Activities</a:t>
            </a:r>
            <a:r>
              <a:rPr lang="en-IN" sz="1900" b="1" dirty="0">
                <a:latin typeface="Angsana New" panose="02020603050405020304" pitchFamily="18" charset="-34"/>
                <a:cs typeface="Angsana New" panose="02020603050405020304" pitchFamily="18" charset="-34"/>
              </a:rPr>
              <a:t>All the navigational activities which are performed by the ship’s officers and crew using different navigation equipment on the bridge</a:t>
            </a:r>
            <a:r>
              <a:rPr lang="th-TH" sz="1900" b="1" dirty="0">
                <a:latin typeface="Angsana New" panose="02020603050405020304" pitchFamily="18" charset="-34"/>
                <a:cs typeface="Angsana New" panose="02020603050405020304" pitchFamily="18" charset="-34"/>
              </a:rPr>
              <a:t> สมุดปูมผู้นำเรือ</a:t>
            </a:r>
            <a:endParaRPr lang="en-IN" sz="1900" b="1" dirty="0">
              <a:latin typeface="Angsana New" panose="02020603050405020304" pitchFamily="18" charset="-34"/>
              <a:cs typeface="Angsana New" panose="02020603050405020304" pitchFamily="18" charset="-34"/>
            </a:endParaRPr>
          </a:p>
          <a:p>
            <a:r>
              <a:rPr lang="en-US" sz="1900" b="1" dirty="0">
                <a:latin typeface="Angsana New" panose="02020603050405020304" pitchFamily="18" charset="-34"/>
                <a:cs typeface="Angsana New" panose="02020603050405020304" pitchFamily="18" charset="-34"/>
              </a:rPr>
              <a:t>26. Record of Maintenance of Navigational Equipment  </a:t>
            </a:r>
            <a:r>
              <a:rPr lang="th-TH" sz="1900" b="1" dirty="0">
                <a:latin typeface="Angsana New" panose="02020603050405020304" pitchFamily="18" charset="-34"/>
                <a:cs typeface="Angsana New" panose="02020603050405020304" pitchFamily="18" charset="-34"/>
              </a:rPr>
              <a:t>สมุดประวัติการซ่อมบำรุงเครื่องมือเดินเรือ</a:t>
            </a:r>
            <a:endParaRPr lang="en-US" sz="1900" b="1" dirty="0">
              <a:latin typeface="Angsana New" panose="02020603050405020304" pitchFamily="18" charset="-34"/>
              <a:cs typeface="Angsana New" panose="02020603050405020304" pitchFamily="18" charset="-34"/>
            </a:endParaRPr>
          </a:p>
          <a:p>
            <a:r>
              <a:rPr lang="en-US" sz="1900" b="1" dirty="0">
                <a:latin typeface="Angsana New" panose="02020603050405020304" pitchFamily="18" charset="-34"/>
                <a:cs typeface="Angsana New" panose="02020603050405020304" pitchFamily="18" charset="-34"/>
              </a:rPr>
              <a:t>27. Wheelhouse Posters Present in the Navigation bridge, it displays detailed information of  </a:t>
            </a:r>
            <a:r>
              <a:rPr lang="en-US" sz="1900" b="1" dirty="0" err="1">
                <a:latin typeface="Angsana New" panose="02020603050405020304" pitchFamily="18" charset="-34"/>
                <a:cs typeface="Angsana New" panose="02020603050405020304" pitchFamily="18" charset="-34"/>
              </a:rPr>
              <a:t>manoeuvring</a:t>
            </a:r>
            <a:r>
              <a:rPr lang="en-US" sz="1900" b="1" dirty="0">
                <a:latin typeface="Angsana New" panose="02020603050405020304" pitchFamily="18" charset="-34"/>
                <a:cs typeface="Angsana New" panose="02020603050405020304" pitchFamily="18" charset="-34"/>
              </a:rPr>
              <a:t> </a:t>
            </a:r>
            <a:r>
              <a:rPr lang="th-TH" sz="1900" b="1" dirty="0">
                <a:latin typeface="Angsana New" panose="02020603050405020304" pitchFamily="18" charset="-34"/>
                <a:cs typeface="Angsana New" panose="02020603050405020304" pitchFamily="18" charset="-34"/>
              </a:rPr>
              <a:t> </a:t>
            </a:r>
            <a:r>
              <a:rPr lang="en-US" sz="1900" b="1" dirty="0">
                <a:latin typeface="Angsana New" panose="02020603050405020304" pitchFamily="18" charset="-34"/>
                <a:cs typeface="Angsana New" panose="02020603050405020304" pitchFamily="18" charset="-34"/>
              </a:rPr>
              <a:t>characteristics of the ship including turning circle, stopping and </a:t>
            </a:r>
            <a:r>
              <a:rPr lang="en-US" sz="1900" b="1" dirty="0" err="1">
                <a:latin typeface="Angsana New" panose="02020603050405020304" pitchFamily="18" charset="-34"/>
                <a:cs typeface="Angsana New" panose="02020603050405020304" pitchFamily="18" charset="-34"/>
              </a:rPr>
              <a:t>manoeuvring</a:t>
            </a:r>
            <a:r>
              <a:rPr lang="en-US" sz="1900" b="1" dirty="0">
                <a:latin typeface="Angsana New" panose="02020603050405020304" pitchFamily="18" charset="-34"/>
                <a:cs typeface="Angsana New" panose="02020603050405020304" pitchFamily="18" charset="-34"/>
              </a:rPr>
              <a:t> characteristics of the vessel.</a:t>
            </a:r>
            <a:r>
              <a:rPr lang="th-TH" sz="1900" b="1" dirty="0">
                <a:latin typeface="Angsana New" panose="02020603050405020304" pitchFamily="18" charset="-34"/>
                <a:cs typeface="Angsana New" panose="02020603050405020304" pitchFamily="18" charset="-34"/>
              </a:rPr>
              <a:t> แผ่นภาพแสดงคุณสมบัติของเรือ</a:t>
            </a:r>
            <a:endParaRPr lang="en-US" sz="1900" b="1" dirty="0">
              <a:latin typeface="Angsana New" panose="02020603050405020304" pitchFamily="18" charset="-34"/>
              <a:cs typeface="Angsana New" panose="02020603050405020304" pitchFamily="18" charset="-34"/>
            </a:endParaRPr>
          </a:p>
          <a:p>
            <a:r>
              <a:rPr lang="en-US" sz="1900" b="1" dirty="0">
                <a:latin typeface="Angsana New" panose="02020603050405020304" pitchFamily="18" charset="-34"/>
                <a:cs typeface="Angsana New" panose="02020603050405020304" pitchFamily="18" charset="-34"/>
              </a:rPr>
              <a:t>28. Transmitting Heading Devise Transmitting Heading Devise or THD is an electronic device which is used to display the information of the vessel’s true heading. </a:t>
            </a:r>
            <a:r>
              <a:rPr lang="th-TH" sz="1900" b="1" dirty="0">
                <a:latin typeface="Angsana New" panose="02020603050405020304" pitchFamily="18" charset="-34"/>
                <a:cs typeface="Angsana New" panose="02020603050405020304" pitchFamily="18" charset="-34"/>
              </a:rPr>
              <a:t> เครื่องแสดงทิศหัวเรือ</a:t>
            </a:r>
            <a:endParaRPr lang="en-US" sz="1900" b="1" dirty="0">
              <a:latin typeface="Angsana New" panose="02020603050405020304" pitchFamily="18" charset="-34"/>
              <a:cs typeface="Angsana New" panose="02020603050405020304" pitchFamily="18" charset="-34"/>
            </a:endParaRPr>
          </a:p>
          <a:p>
            <a:r>
              <a:rPr lang="en-US" sz="1900" b="1" dirty="0">
                <a:latin typeface="Angsana New" panose="02020603050405020304" pitchFamily="18" charset="-34"/>
                <a:cs typeface="Angsana New" panose="02020603050405020304" pitchFamily="18" charset="-34"/>
              </a:rPr>
              <a:t>29. Black Diamond Shape</a:t>
            </a:r>
            <a:r>
              <a:rPr lang="th-TH" sz="1900" b="1" dirty="0">
                <a:latin typeface="Angsana New" panose="02020603050405020304" pitchFamily="18" charset="-34"/>
                <a:cs typeface="Angsana New" panose="02020603050405020304" pitchFamily="18" charset="-34"/>
              </a:rPr>
              <a:t> </a:t>
            </a:r>
            <a:r>
              <a:rPr lang="en-US" sz="1900" b="1" dirty="0">
                <a:latin typeface="Angsana New" panose="02020603050405020304" pitchFamily="18" charset="-34"/>
                <a:cs typeface="Angsana New" panose="02020603050405020304" pitchFamily="18" charset="-34"/>
              </a:rPr>
              <a:t>When the ship is being towed or when a vessel is unable to </a:t>
            </a:r>
            <a:r>
              <a:rPr lang="en-US" sz="1900" b="1" dirty="0" err="1">
                <a:latin typeface="Angsana New" panose="02020603050405020304" pitchFamily="18" charset="-34"/>
                <a:cs typeface="Angsana New" panose="02020603050405020304" pitchFamily="18" charset="-34"/>
              </a:rPr>
              <a:t>manoeuvres</a:t>
            </a:r>
            <a:r>
              <a:rPr lang="en-US" sz="1900" b="1" dirty="0">
                <a:latin typeface="Angsana New" panose="02020603050405020304" pitchFamily="18" charset="-34"/>
                <a:cs typeface="Angsana New" panose="02020603050405020304" pitchFamily="18" charset="-34"/>
              </a:rPr>
              <a:t> on itself</a:t>
            </a:r>
            <a:r>
              <a:rPr lang="th-TH" sz="1900" b="1" dirty="0">
                <a:latin typeface="Angsana New" panose="02020603050405020304" pitchFamily="18" charset="-34"/>
                <a:cs typeface="Angsana New" panose="02020603050405020304" pitchFamily="18" charset="-34"/>
              </a:rPr>
              <a:t>  ทุ่นเหลี่ยม</a:t>
            </a:r>
            <a:endParaRPr lang="en-US" sz="1900" b="1" dirty="0">
              <a:latin typeface="Angsana New" panose="02020603050405020304" pitchFamily="18" charset="-34"/>
              <a:cs typeface="Angsana New" panose="02020603050405020304" pitchFamily="18" charset="-34"/>
            </a:endParaRPr>
          </a:p>
          <a:p>
            <a:r>
              <a:rPr lang="en-US" sz="1900" b="1" dirty="0">
                <a:latin typeface="Angsana New" panose="02020603050405020304" pitchFamily="18" charset="-34"/>
                <a:cs typeface="Angsana New" panose="02020603050405020304" pitchFamily="18" charset="-34"/>
              </a:rPr>
              <a:t>30. Ship Flags</a:t>
            </a:r>
            <a:r>
              <a:rPr lang="th-TH" sz="1900" b="1" dirty="0">
                <a:latin typeface="Angsana New" panose="02020603050405020304" pitchFamily="18" charset="-34"/>
                <a:cs typeface="Angsana New" panose="02020603050405020304" pitchFamily="18" charset="-34"/>
              </a:rPr>
              <a:t> </a:t>
            </a:r>
            <a:r>
              <a:rPr lang="en-US" sz="1900" b="1" dirty="0">
                <a:latin typeface="Angsana New" panose="02020603050405020304" pitchFamily="18" charset="-34"/>
                <a:cs typeface="Angsana New" panose="02020603050405020304" pitchFamily="18" charset="-34"/>
              </a:rPr>
              <a:t>Various types of ship flags with different </a:t>
            </a:r>
            <a:r>
              <a:rPr lang="en-US" sz="1900" b="1" dirty="0" err="1">
                <a:latin typeface="Angsana New" panose="02020603050405020304" pitchFamily="18" charset="-34"/>
                <a:cs typeface="Angsana New" panose="02020603050405020304" pitchFamily="18" charset="-34"/>
              </a:rPr>
              <a:t>colours</a:t>
            </a:r>
            <a:r>
              <a:rPr lang="en-US" sz="1900" b="1" dirty="0">
                <a:latin typeface="Angsana New" panose="02020603050405020304" pitchFamily="18" charset="-34"/>
                <a:cs typeface="Angsana New" panose="02020603050405020304" pitchFamily="18" charset="-34"/>
              </a:rPr>
              <a:t> and signs are used to indicate a navigation ship’s position. Signal flags </a:t>
            </a:r>
          </a:p>
        </p:txBody>
      </p:sp>
      <p:sp>
        <p:nvSpPr>
          <p:cNvPr id="3" name="TextBox 2"/>
          <p:cNvSpPr txBox="1"/>
          <p:nvPr/>
        </p:nvSpPr>
        <p:spPr>
          <a:xfrm>
            <a:off x="959636" y="18563"/>
            <a:ext cx="7465505" cy="1169551"/>
          </a:xfrm>
          <a:prstGeom prst="rect">
            <a:avLst/>
          </a:prstGeom>
          <a:noFill/>
        </p:spPr>
        <p:txBody>
          <a:bodyPr wrap="none" rtlCol="0">
            <a:spAutoFit/>
          </a:bodyPr>
          <a:lstStyle/>
          <a:p>
            <a:pPr algn="ctr"/>
            <a:r>
              <a:rPr lang="th-TH" sz="3500" b="1" u="sng" dirty="0">
                <a:latin typeface="Angsana New" panose="02020603050405020304" pitchFamily="18" charset="-34"/>
                <a:cs typeface="Angsana New" panose="02020603050405020304" pitchFamily="18" charset="-34"/>
              </a:rPr>
              <a:t>รายการเครื่องมือเดินเรือ ตามมาตรฐาน </a:t>
            </a:r>
            <a:r>
              <a:rPr lang="en-US" sz="3500" b="1" u="sng" dirty="0">
                <a:latin typeface="Angsana New" panose="02020603050405020304" pitchFamily="18" charset="-34"/>
                <a:cs typeface="Angsana New" panose="02020603050405020304" pitchFamily="18" charset="-34"/>
              </a:rPr>
              <a:t>SOLAS</a:t>
            </a:r>
            <a:r>
              <a:rPr lang="en-US" sz="3500" b="1" u="sng"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Chapter V</a:t>
            </a:r>
            <a:r>
              <a:rPr lang="en-US" sz="3500" b="1" u="sng" dirty="0">
                <a:latin typeface="Angsana New" panose="02020603050405020304" pitchFamily="18" charset="-34"/>
                <a:cs typeface="Angsana New" panose="02020603050405020304" pitchFamily="18" charset="-34"/>
              </a:rPr>
              <a:t> </a:t>
            </a:r>
          </a:p>
          <a:p>
            <a:pPr algn="ctr"/>
            <a:r>
              <a:rPr lang="en-US" sz="3500" b="1" u="sng" dirty="0">
                <a:solidFill>
                  <a:srgbClr val="FF0000"/>
                </a:solidFill>
                <a:latin typeface="Angsana New" panose="02020603050405020304" pitchFamily="18" charset="-34"/>
                <a:cs typeface="Angsana New" panose="02020603050405020304" pitchFamily="18" charset="-34"/>
              </a:rPr>
              <a:t>Regulation 15  </a:t>
            </a:r>
            <a:r>
              <a:rPr lang="th-TH" sz="3500" b="1" u="sng" dirty="0">
                <a:solidFill>
                  <a:srgbClr val="FF0000"/>
                </a:solidFill>
                <a:latin typeface="Angsana New" panose="02020603050405020304" pitchFamily="18" charset="-34"/>
                <a:cs typeface="Angsana New" panose="02020603050405020304" pitchFamily="18" charset="-34"/>
              </a:rPr>
              <a:t>จำนวน </a:t>
            </a:r>
            <a:r>
              <a:rPr lang="en-US" sz="3500" b="1" u="sng" dirty="0">
                <a:solidFill>
                  <a:srgbClr val="FF0000"/>
                </a:solidFill>
                <a:latin typeface="Angsana New" panose="02020603050405020304" pitchFamily="18" charset="-34"/>
                <a:cs typeface="Angsana New" panose="02020603050405020304" pitchFamily="18" charset="-34"/>
              </a:rPr>
              <a:t>30 </a:t>
            </a:r>
            <a:r>
              <a:rPr lang="th-TH" sz="3500" b="1" u="sng" dirty="0">
                <a:solidFill>
                  <a:srgbClr val="FF0000"/>
                </a:solidFill>
                <a:latin typeface="Angsana New" panose="02020603050405020304" pitchFamily="18" charset="-34"/>
                <a:cs typeface="Angsana New" panose="02020603050405020304" pitchFamily="18" charset="-34"/>
              </a:rPr>
              <a:t>รายการ</a:t>
            </a:r>
            <a:endParaRPr lang="en-US" sz="3500" b="1" u="sng"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15163483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17000"/>
                    </a14:imgEffect>
                    <a14:imgEffect>
                      <a14:brightnessContrast bright="46000"/>
                    </a14:imgEffect>
                  </a14:imgLayer>
                </a14:imgProps>
              </a:ext>
              <a:ext uri="{28A0092B-C50C-407E-A947-70E740481C1C}">
                <a14:useLocalDpi xmlns:a14="http://schemas.microsoft.com/office/drawing/2010/main" val="0"/>
              </a:ext>
            </a:extLst>
          </a:blip>
          <a:srcRect/>
          <a:stretch>
            <a:fillRect/>
          </a:stretch>
        </p:blipFill>
        <p:spPr bwMode="auto">
          <a:xfrm>
            <a:off x="184953" y="1114627"/>
            <a:ext cx="9348271" cy="5423825"/>
          </a:xfrm>
          <a:prstGeom prst="rect">
            <a:avLst/>
          </a:prstGeom>
          <a:noFill/>
          <a:ln w="9525">
            <a:solidFill>
              <a:schemeClr val="tx1"/>
            </a:solidFill>
            <a:miter lim="800000"/>
            <a:headEnd/>
            <a:tailEnd/>
          </a:ln>
          <a:effectLst>
            <a:outerShdw dist="35921" sx="1000" sy="1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5" name="สี่เหลี่ยมผืนผ้า 4"/>
          <p:cNvSpPr/>
          <p:nvPr/>
        </p:nvSpPr>
        <p:spPr>
          <a:xfrm>
            <a:off x="322601" y="1114627"/>
            <a:ext cx="9049005" cy="4093428"/>
          </a:xfrm>
          <a:prstGeom prst="rect">
            <a:avLst/>
          </a:prstGeom>
          <a:solidFill>
            <a:srgbClr val="FFFF00">
              <a:alpha val="85000"/>
            </a:srgbClr>
          </a:solidFill>
          <a:ln>
            <a:solidFill>
              <a:srgbClr val="FF0000"/>
            </a:solidFill>
          </a:ln>
        </p:spPr>
        <p:txBody>
          <a:bodyPr wrap="square">
            <a:spAutoFit/>
          </a:bodyPr>
          <a:lstStyle/>
          <a:p>
            <a:pPr lvl="0" fontAlgn="base">
              <a:spcBef>
                <a:spcPct val="0"/>
              </a:spcBef>
              <a:spcAft>
                <a:spcPct val="0"/>
              </a:spcAft>
            </a:pP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hlinkClick r:id="rId4"/>
              </a:rPr>
              <a:t>ระบบสื่อสารเพื่อการป้องกันภัยและช่วยเหลือผู้ประสบภัยทางทะเล</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hlinkClick r:id="rId4"/>
              </a:rPr>
              <a:t> GMDSS - Global Maritime Distress and Safety System</a:t>
            </a:r>
            <a:endPar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endParaRPr>
          </a:p>
          <a:p>
            <a:pPr lvl="0" eaLnBrk="0" fontAlgn="base" hangingPunct="0">
              <a:spcBef>
                <a:spcPct val="0"/>
              </a:spcBef>
              <a:spcAft>
                <a:spcPct val="0"/>
              </a:spcAft>
            </a:pP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IMO-SOLAS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ที่ได้กำหนดให้เรือเดินทะเลทุกลำที่มีขนาด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300</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ตัน</a:t>
            </a:r>
            <a:r>
              <a:rPr kumimoji="0" lang="th-TH" sz="2000" b="1" i="0" u="none" strike="noStrike" cap="none" normalizeH="0" baseline="0" dirty="0" err="1">
                <a:ln>
                  <a:noFill/>
                </a:ln>
                <a:solidFill>
                  <a:srgbClr val="FF0000"/>
                </a:solidFill>
                <a:effectLst/>
                <a:latin typeface="Angsana New" panose="02020603050405020304" pitchFamily="18" charset="-34"/>
                <a:cs typeface="Angsana New" panose="02020603050405020304" pitchFamily="18" charset="-34"/>
              </a:rPr>
              <a:t>กรอส</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ขึ้นไป และ เรือโดยสารทุกลำ เปลี่ยนระบบสื่อสารแจ้งเหตุอันตรายจากระบบเดิมมาใช้ระบบ</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GMDSS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ก่อนวันที่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1</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กุมภาพันธ์ ค</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ศ</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1999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และ เรือทุกลำต้องปฏิบัติตามกฎข้อ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7.1.4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ติดตั้ง </a:t>
            </a:r>
            <a:r>
              <a:rPr kumimoji="0" lang="en-US" sz="2000" b="1" i="0" u="none" strike="noStrike" cap="none" normalizeH="0" baseline="0" dirty="0" err="1">
                <a:ln>
                  <a:noFill/>
                </a:ln>
                <a:solidFill>
                  <a:srgbClr val="FF0000"/>
                </a:solidFill>
                <a:effectLst/>
                <a:latin typeface="Angsana New" panose="02020603050405020304" pitchFamily="18" charset="-34"/>
                <a:cs typeface="Angsana New" panose="02020603050405020304" pitchFamily="18" charset="-34"/>
              </a:rPr>
              <a:t>Navtex</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Receiver)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และกฎข้อที่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7.1.6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ติดตั้ง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Satellite </a:t>
            </a:r>
            <a:r>
              <a:rPr kumimoji="0" lang="en-US" sz="2000" b="1" i="0" u="none" strike="noStrike" cap="none" normalizeH="0" baseline="0" dirty="0" err="1">
                <a:ln>
                  <a:noFill/>
                </a:ln>
                <a:solidFill>
                  <a:srgbClr val="FF0000"/>
                </a:solidFill>
                <a:effectLst/>
                <a:latin typeface="Angsana New" panose="02020603050405020304" pitchFamily="18" charset="-34"/>
                <a:cs typeface="Angsana New" panose="02020603050405020304" pitchFamily="18" charset="-34"/>
              </a:rPr>
              <a:t>Epi</a:t>
            </a:r>
            <a:r>
              <a:rPr lang="en-US" sz="2000" b="1" dirty="0" err="1">
                <a:solidFill>
                  <a:srgbClr val="FF0000"/>
                </a:solidFill>
                <a:latin typeface="Angsana New" panose="02020603050405020304" pitchFamily="18" charset="-34"/>
                <a:cs typeface="Angsana New" panose="02020603050405020304" pitchFamily="18" charset="-34"/>
              </a:rPr>
              <a:t>r</a:t>
            </a:r>
            <a:r>
              <a:rPr kumimoji="0" lang="en-US" sz="2000" b="1" i="0" u="none" strike="noStrike" cap="none" normalizeH="0" baseline="0" dirty="0" err="1">
                <a:ln>
                  <a:noFill/>
                </a:ln>
                <a:solidFill>
                  <a:srgbClr val="FF0000"/>
                </a:solidFill>
                <a:effectLst/>
                <a:latin typeface="Angsana New" panose="02020603050405020304" pitchFamily="18" charset="-34"/>
                <a:cs typeface="Angsana New" panose="02020603050405020304" pitchFamily="18" charset="-34"/>
              </a:rPr>
              <a:t>b</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ก่อนวันที่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1</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สิงหาคม ค</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ศ</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1993</a:t>
            </a:r>
          </a:p>
          <a:p>
            <a:pPr lvl="0" eaLnBrk="0" fontAlgn="base" hangingPunct="0">
              <a:spcBef>
                <a:spcPct val="0"/>
              </a:spcBef>
              <a:spcAft>
                <a:spcPct val="0"/>
              </a:spcAft>
            </a:pP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hlinkClick r:id="rId5"/>
              </a:rPr>
              <a:t>กระโจมวิทยุแจ้งตำบลที่ฉุกเฉิน </a:t>
            </a:r>
            <a:r>
              <a:rPr kumimoji="0" lang="th-TH" sz="2000" b="1" i="0" u="none" strike="noStrike" cap="none" normalizeH="0" baseline="0" dirty="0" err="1">
                <a:ln>
                  <a:noFill/>
                </a:ln>
                <a:solidFill>
                  <a:srgbClr val="FF0000"/>
                </a:solidFill>
                <a:effectLst/>
                <a:latin typeface="Angsana New" panose="02020603050405020304" pitchFamily="18" charset="-34"/>
                <a:cs typeface="Angsana New" panose="02020603050405020304" pitchFamily="18" charset="-34"/>
                <a:hlinkClick r:id="rId5"/>
              </a:rPr>
              <a:t>EPIRB</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hlinkClick r:id="rId5"/>
              </a:rPr>
              <a:t> และทุ่น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hlinkClick r:id="rId5"/>
              </a:rPr>
              <a:t>PLB</a:t>
            </a:r>
            <a:endPar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endParaRPr>
          </a:p>
          <a:p>
            <a:pPr lvl="0" eaLnBrk="0" fontAlgn="base" hangingPunct="0">
              <a:spcBef>
                <a:spcPct val="0"/>
              </a:spcBef>
              <a:spcAft>
                <a:spcPct val="0"/>
              </a:spcAft>
            </a:pP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กระโจมวิทยุแจ้งตำบลที่ฉุกเฉินหรือทุ่นส่งสัญญาณขอความช่วยเหลือผ่านดาวเทียม</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EPIRB (Emergency Position Indicating Radio Beacon)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เป็นเครื่องส่งสัญญาณขอความช่วยเหลือฉุกเฉิน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ซึ่งเป็นอุปกรณ์มาตรฐานตามระบบ</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GMDSS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ที่ให้เรือเดินทะเลขนาด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300</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 ตัน</a:t>
            </a:r>
            <a:r>
              <a:rPr kumimoji="0" lang="th-TH" sz="2000" b="1" i="0" u="none" strike="noStrike" cap="none" normalizeH="0" baseline="0" dirty="0" err="1">
                <a:ln>
                  <a:noFill/>
                </a:ln>
                <a:solidFill>
                  <a:srgbClr val="FF0000"/>
                </a:solidFill>
                <a:effectLst/>
                <a:latin typeface="Angsana New" panose="02020603050405020304" pitchFamily="18" charset="-34"/>
                <a:cs typeface="Angsana New" panose="02020603050405020304" pitchFamily="18" charset="-34"/>
              </a:rPr>
              <a:t>กรอส</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ขึ้นไปทุกลำจะต้องมีไว้ประจำเรือ</a:t>
            </a:r>
            <a:endPar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endParaRPr>
          </a:p>
          <a:p>
            <a:pPr lvl="0" eaLnBrk="0" fontAlgn="base" hangingPunct="0">
              <a:spcBef>
                <a:spcPct val="0"/>
              </a:spcBef>
              <a:spcAft>
                <a:spcPct val="0"/>
              </a:spcAft>
            </a:pP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hlinkClick r:id="rId6"/>
              </a:rPr>
              <a:t>เครื่องรับประกาศชาวเรือ </a:t>
            </a:r>
            <a:r>
              <a:rPr kumimoji="0" lang="th-TH" sz="2000" b="1" i="0" u="none" strike="noStrike" cap="none" normalizeH="0" baseline="0" dirty="0" err="1">
                <a:ln>
                  <a:noFill/>
                </a:ln>
                <a:solidFill>
                  <a:srgbClr val="FF0000"/>
                </a:solidFill>
                <a:effectLst/>
                <a:latin typeface="Angsana New" panose="02020603050405020304" pitchFamily="18" charset="-34"/>
                <a:cs typeface="Angsana New" panose="02020603050405020304" pitchFamily="18" charset="-34"/>
                <a:hlinkClick r:id="rId6"/>
              </a:rPr>
              <a:t>NAVTEX</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hlinkClick r:id="rId6"/>
              </a:rPr>
              <a:t> </a:t>
            </a:r>
            <a:r>
              <a:rPr kumimoji="0" lang="th-TH" sz="2000" b="1" i="0" u="none" strike="noStrike" cap="none" normalizeH="0" baseline="0" dirty="0" err="1">
                <a:ln>
                  <a:noFill/>
                </a:ln>
                <a:solidFill>
                  <a:srgbClr val="FF0000"/>
                </a:solidFill>
                <a:effectLst/>
                <a:latin typeface="Angsana New" panose="02020603050405020304" pitchFamily="18" charset="-34"/>
                <a:cs typeface="Angsana New" panose="02020603050405020304" pitchFamily="18" charset="-34"/>
                <a:hlinkClick r:id="rId6"/>
              </a:rPr>
              <a:t>Receiver</a:t>
            </a:r>
            <a:endPar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endParaRPr>
          </a:p>
          <a:p>
            <a:pPr lvl="0" eaLnBrk="0" fontAlgn="base" hangingPunct="0">
              <a:spcBef>
                <a:spcPct val="0"/>
              </a:spcBef>
              <a:spcAft>
                <a:spcPct val="0"/>
              </a:spcAft>
            </a:pP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เครื่องรับประกาศชาวเรือ เป็นเครื่องรับข้อมูลข่าวสารด้านการเดินเรือระหว่างประเทศแบบอัตโนมัติ ลักษณะการส่งข้อความแบบ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NBDP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หรือ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Narrow Band Direct Printing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รับสัญญาณย่าน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MF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คลื่นความถี่ </a:t>
            </a:r>
            <a:r>
              <a:rPr kumimoji="0" lang="en-US"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518 kHz </a:t>
            </a:r>
            <a:r>
              <a:rPr kumimoji="0" lang="th-TH" sz="2000" b="1" i="0" u="none" strike="noStrike" cap="none" normalizeH="0" baseline="0" dirty="0">
                <a:ln>
                  <a:noFill/>
                </a:ln>
                <a:solidFill>
                  <a:srgbClr val="FF0000"/>
                </a:solidFill>
                <a:effectLst/>
                <a:latin typeface="Angsana New" panose="02020603050405020304" pitchFamily="18" charset="-34"/>
                <a:cs typeface="Angsana New" panose="02020603050405020304" pitchFamily="18" charset="-34"/>
              </a:rPr>
              <a:t>ข่าวสารที่ได้รับจะเป็นข้อมูลการเดินเรือหรือคำเตือนทางอุตุนิยมวิทยาต่างๆ รวมทั้งข่าวสารการค้นหาและช่วยเหลือเรือที่ประสบอันตรายฉุกเฉินเป็นภาษาอังกฤษ ซึ่งเรือเดินทะเลทุกลำจะต้องติดตั้งเครื่องรับข่าวสารเพื่อการเดินเรือนี้</a:t>
            </a:r>
            <a:endParaRPr lang="en-US" sz="2000" b="1" dirty="0">
              <a:solidFill>
                <a:srgbClr val="FF0000"/>
              </a:solidFill>
            </a:endParaRPr>
          </a:p>
        </p:txBody>
      </p:sp>
      <p:sp>
        <p:nvSpPr>
          <p:cNvPr id="2" name="TextBox 1"/>
          <p:cNvSpPr txBox="1"/>
          <p:nvPr/>
        </p:nvSpPr>
        <p:spPr>
          <a:xfrm>
            <a:off x="1315181" y="10837"/>
            <a:ext cx="6846746" cy="1077218"/>
          </a:xfrm>
          <a:prstGeom prst="rect">
            <a:avLst/>
          </a:prstGeom>
          <a:noFill/>
        </p:spPr>
        <p:txBody>
          <a:bodyPr wrap="none" rtlCol="0">
            <a:spAutoFit/>
          </a:bodyPr>
          <a:lstStyle/>
          <a:p>
            <a:r>
              <a:rPr lang="th-TH" sz="3200" b="1" dirty="0">
                <a:latin typeface="Angsana New" panose="02020603050405020304" pitchFamily="18" charset="-34"/>
                <a:cs typeface="Angsana New" panose="02020603050405020304" pitchFamily="18" charset="-34"/>
              </a:rPr>
              <a:t>เครื่องมือเดินเรือและสื่อสารเพื่อความปลอดภัยในการเดินเรือ</a:t>
            </a:r>
            <a:endParaRPr lang="en-US" sz="3200" b="1" dirty="0">
              <a:latin typeface="Angsana New" panose="02020603050405020304" pitchFamily="18" charset="-34"/>
              <a:cs typeface="Angsana New" panose="02020603050405020304" pitchFamily="18" charset="-34"/>
            </a:endParaRPr>
          </a:p>
          <a:p>
            <a:pPr algn="ctr"/>
            <a:r>
              <a:rPr lang="th-TH" sz="32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เพิ่มเติม</a:t>
            </a:r>
            <a:endParaRPr lang="en-US" sz="32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14319763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185" t="10159" r="6562" b="9249"/>
          <a:stretch/>
        </p:blipFill>
        <p:spPr bwMode="auto">
          <a:xfrm>
            <a:off x="69902" y="1485346"/>
            <a:ext cx="9776081" cy="5150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สี่เหลี่ยมผืนผ้า 2"/>
          <p:cNvSpPr/>
          <p:nvPr/>
        </p:nvSpPr>
        <p:spPr>
          <a:xfrm>
            <a:off x="2709756" y="233415"/>
            <a:ext cx="4652236" cy="646331"/>
          </a:xfrm>
          <a:prstGeom prst="rect">
            <a:avLst/>
          </a:prstGeom>
        </p:spPr>
        <p:txBody>
          <a:bodyPr wrap="none">
            <a:spAutoFit/>
          </a:bodyPr>
          <a:lstStyle/>
          <a:p>
            <a:r>
              <a:rPr lang="th-TH" sz="3600" b="1" dirty="0">
                <a:solidFill>
                  <a:srgbClr val="FF0000"/>
                </a:solidFill>
                <a:latin typeface="Angsana New" panose="02020603050405020304" pitchFamily="18" charset="-34"/>
                <a:cs typeface="Angsana New" panose="02020603050405020304" pitchFamily="18" charset="-34"/>
                <a:hlinkClick r:id="rId3"/>
              </a:rPr>
              <a:t>ชอบเขตพื้นที่การให้บริการ </a:t>
            </a:r>
            <a:r>
              <a:rPr lang="en-US" sz="3600" b="1" dirty="0">
                <a:solidFill>
                  <a:srgbClr val="FF0000"/>
                </a:solidFill>
                <a:latin typeface="Angsana New" panose="02020603050405020304" pitchFamily="18" charset="-34"/>
                <a:cs typeface="Angsana New" panose="02020603050405020304" pitchFamily="18" charset="-34"/>
                <a:hlinkClick r:id="rId3"/>
              </a:rPr>
              <a:t>GMDSS</a:t>
            </a:r>
            <a:endParaRPr lang="en-US" sz="3600" dirty="0"/>
          </a:p>
        </p:txBody>
      </p:sp>
    </p:spTree>
    <p:extLst>
      <p:ext uri="{BB962C8B-B14F-4D97-AF65-F5344CB8AC3E}">
        <p14:creationId xmlns:p14="http://schemas.microsoft.com/office/powerpoint/2010/main" val="22199780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1.wp.com/ucoelectronics.net/wp-content/uploads/2018/09/Gmdss-Equipments-1024x451.jpg?ss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463" y="1556793"/>
            <a:ext cx="9595066" cy="42957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26012" y="224502"/>
            <a:ext cx="6649577" cy="769441"/>
          </a:xfrm>
          <a:prstGeom prst="rect">
            <a:avLst/>
          </a:prstGeom>
          <a:noFill/>
        </p:spPr>
        <p:txBody>
          <a:bodyPr wrap="none" rtlCol="0">
            <a:spAutoFit/>
          </a:bodyPr>
          <a:lstStyle/>
          <a:p>
            <a:r>
              <a:rPr lang="th-TH" sz="4400" b="1" u="sng"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อุปกรณ์เดินเรือและสื่อสารในกลุ่ม </a:t>
            </a:r>
            <a:r>
              <a:rPr lang="en-US" sz="4400" b="1" u="sng"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GMDSS</a:t>
            </a:r>
          </a:p>
        </p:txBody>
      </p:sp>
    </p:spTree>
    <p:extLst>
      <p:ext uri="{BB962C8B-B14F-4D97-AF65-F5344CB8AC3E}">
        <p14:creationId xmlns:p14="http://schemas.microsoft.com/office/powerpoint/2010/main" val="181784692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02408" y="126460"/>
            <a:ext cx="8459367" cy="830997"/>
          </a:xfrm>
          <a:prstGeom prst="rect">
            <a:avLst/>
          </a:prstGeom>
          <a:noFill/>
        </p:spPr>
        <p:txBody>
          <a:bodyPr wrap="none" rtlCol="0">
            <a:spAutoFit/>
          </a:bodyPr>
          <a:lstStyle/>
          <a:p>
            <a:r>
              <a:rPr lang="th-TH" sz="4800" b="1" dirty="0">
                <a:latin typeface="Angsana New" panose="02020603050405020304" pitchFamily="18" charset="-34"/>
                <a:cs typeface="Angsana New" panose="02020603050405020304" pitchFamily="18" charset="-34"/>
              </a:rPr>
              <a:t>เครื่องมือเดินเรืออิเล็กทรอนิกส์ที่สำคัญในปัจจุบัน</a:t>
            </a:r>
            <a:endParaRPr lang="en-US" sz="4800" b="1" dirty="0">
              <a:latin typeface="Angsana New" panose="02020603050405020304" pitchFamily="18" charset="-34"/>
              <a:cs typeface="Angsana New" panose="02020603050405020304" pitchFamily="18" charset="-34"/>
            </a:endParaRPr>
          </a:p>
        </p:txBody>
      </p:sp>
      <p:pic>
        <p:nvPicPr>
          <p:cNvPr id="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6038" y="3194829"/>
            <a:ext cx="1400175"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372947" y="6473119"/>
            <a:ext cx="2805532" cy="369332"/>
          </a:xfrm>
          <a:prstGeom prst="rect">
            <a:avLst/>
          </a:prstGeom>
          <a:solidFill>
            <a:schemeClr val="bg1"/>
          </a:solidFill>
        </p:spPr>
        <p:txBody>
          <a:bodyPr wrap="square" rtlCol="0">
            <a:spAutoFit/>
          </a:bodyPr>
          <a:lstStyle/>
          <a:p>
            <a:pPr algn="ctr"/>
            <a:r>
              <a:rPr lang="th-TH" b="1" dirty="0">
                <a:latin typeface="Angsana New" panose="02020603050405020304" pitchFamily="18" charset="-34"/>
                <a:cs typeface="Angsana New" panose="02020603050405020304" pitchFamily="18" charset="-34"/>
              </a:rPr>
              <a:t>ส่วนประมวลผลและแสดงผล </a:t>
            </a:r>
            <a:r>
              <a:rPr lang="en-US" b="1" dirty="0">
                <a:latin typeface="Angsana New" panose="02020603050405020304" pitchFamily="18" charset="-34"/>
                <a:cs typeface="Angsana New" panose="02020603050405020304" pitchFamily="18" charset="-34"/>
              </a:rPr>
              <a:t>ECDIS</a:t>
            </a:r>
            <a:r>
              <a:rPr lang="th-TH" b="1" dirty="0">
                <a:latin typeface="Angsana New" panose="02020603050405020304" pitchFamily="18" charset="-34"/>
                <a:cs typeface="Angsana New" panose="02020603050405020304" pitchFamily="18" charset="-34"/>
              </a:rPr>
              <a:t> หลัก</a:t>
            </a:r>
            <a:endParaRPr lang="en-US" b="1" dirty="0">
              <a:latin typeface="Angsana New" panose="02020603050405020304" pitchFamily="18" charset="-34"/>
              <a:cs typeface="Angsana New" panose="02020603050405020304" pitchFamily="18" charset="-34"/>
            </a:endParaRPr>
          </a:p>
        </p:txBody>
      </p:sp>
      <p:pic>
        <p:nvPicPr>
          <p:cNvPr id="10"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0125" y="2844049"/>
            <a:ext cx="793261" cy="741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734260" y="3565705"/>
            <a:ext cx="1112805" cy="338554"/>
          </a:xfrm>
          <a:prstGeom prst="rect">
            <a:avLst/>
          </a:prstGeom>
          <a:noFill/>
        </p:spPr>
        <p:txBody>
          <a:bodyPr wrap="none" rtlCol="0">
            <a:spAutoFit/>
          </a:bodyPr>
          <a:lstStyle/>
          <a:p>
            <a:r>
              <a:rPr lang="en-US" sz="1600" b="1" dirty="0">
                <a:latin typeface="Angsana New" panose="02020603050405020304" pitchFamily="18" charset="-34"/>
                <a:cs typeface="Angsana New" panose="02020603050405020304" pitchFamily="18" charset="-34"/>
              </a:rPr>
              <a:t>Weather station</a:t>
            </a:r>
          </a:p>
        </p:txBody>
      </p:sp>
      <p:sp>
        <p:nvSpPr>
          <p:cNvPr id="12" name="TextBox 11"/>
          <p:cNvSpPr txBox="1"/>
          <p:nvPr/>
        </p:nvSpPr>
        <p:spPr>
          <a:xfrm>
            <a:off x="892562" y="2299650"/>
            <a:ext cx="614271" cy="369332"/>
          </a:xfrm>
          <a:prstGeom prst="rect">
            <a:avLst/>
          </a:prstGeom>
          <a:noFill/>
        </p:spPr>
        <p:txBody>
          <a:bodyPr wrap="none" rtlCol="0">
            <a:spAutoFit/>
          </a:bodyPr>
          <a:lstStyle/>
          <a:p>
            <a:r>
              <a:rPr lang="th-TH" dirty="0"/>
              <a:t>เข็มทิศ</a:t>
            </a:r>
            <a:endParaRPr lang="en-US" dirty="0"/>
          </a:p>
        </p:txBody>
      </p:sp>
      <p:pic>
        <p:nvPicPr>
          <p:cNvPr id="13" name="Picture 16"/>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585" t="28793" r="17450" b="18447"/>
          <a:stretch/>
        </p:blipFill>
        <p:spPr bwMode="auto">
          <a:xfrm>
            <a:off x="821379" y="4119526"/>
            <a:ext cx="1236453" cy="672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8" descr="China CCS Approved Single-Axis Doppler Speedlog Ds99 - China Speedlog, Speed  Lo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78788" y="1404242"/>
            <a:ext cx="1387754" cy="86409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6718457" y="2171683"/>
            <a:ext cx="808235" cy="369332"/>
          </a:xfrm>
          <a:prstGeom prst="rect">
            <a:avLst/>
          </a:prstGeom>
          <a:noFill/>
        </p:spPr>
        <p:txBody>
          <a:bodyPr wrap="none" rtlCol="0">
            <a:spAutoFit/>
          </a:bodyPr>
          <a:lstStyle/>
          <a:p>
            <a:r>
              <a:rPr lang="en-US" b="1" dirty="0">
                <a:latin typeface="Angsana New" panose="02020603050405020304" pitchFamily="18" charset="-34"/>
                <a:cs typeface="Angsana New" panose="02020603050405020304" pitchFamily="18" charset="-34"/>
              </a:rPr>
              <a:t>Speed log</a:t>
            </a:r>
          </a:p>
        </p:txBody>
      </p:sp>
      <p:sp>
        <p:nvSpPr>
          <p:cNvPr id="16" name="TextBox 15"/>
          <p:cNvSpPr txBox="1"/>
          <p:nvPr/>
        </p:nvSpPr>
        <p:spPr>
          <a:xfrm>
            <a:off x="1120077" y="4680681"/>
            <a:ext cx="696024" cy="369332"/>
          </a:xfrm>
          <a:prstGeom prst="rect">
            <a:avLst/>
          </a:prstGeom>
          <a:noFill/>
        </p:spPr>
        <p:txBody>
          <a:bodyPr wrap="none" rtlCol="0">
            <a:spAutoFit/>
          </a:bodyPr>
          <a:lstStyle/>
          <a:p>
            <a:r>
              <a:rPr lang="en-US" b="1" dirty="0" err="1">
                <a:latin typeface="Angsana New" panose="02020603050405020304" pitchFamily="18" charset="-34"/>
                <a:cs typeface="Angsana New" panose="02020603050405020304" pitchFamily="18" charset="-34"/>
              </a:rPr>
              <a:t>Navtext</a:t>
            </a:r>
            <a:endParaRPr lang="en-US" b="1" dirty="0">
              <a:latin typeface="Angsana New" panose="02020603050405020304" pitchFamily="18" charset="-34"/>
              <a:cs typeface="Angsana New" panose="02020603050405020304" pitchFamily="18" charset="-34"/>
            </a:endParaRPr>
          </a:p>
        </p:txBody>
      </p:sp>
      <p:sp>
        <p:nvSpPr>
          <p:cNvPr id="17" name="สายฟ้า 6"/>
          <p:cNvSpPr/>
          <p:nvPr/>
        </p:nvSpPr>
        <p:spPr>
          <a:xfrm flipV="1">
            <a:off x="7370012" y="4346948"/>
            <a:ext cx="1828762" cy="291419"/>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ไม่มีคำอธิบายรูปภาพ"/>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091" t="15154" b="12659"/>
          <a:stretch/>
        </p:blipFill>
        <p:spPr bwMode="auto">
          <a:xfrm>
            <a:off x="821379" y="1605962"/>
            <a:ext cx="756639" cy="69368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339" t="10328" r="39861" b="2667"/>
          <a:stretch/>
        </p:blipFill>
        <p:spPr bwMode="auto">
          <a:xfrm>
            <a:off x="1346319" y="5078738"/>
            <a:ext cx="2790421" cy="1469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75966" y="2701517"/>
            <a:ext cx="1524000"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57832" y="1233111"/>
            <a:ext cx="1661539" cy="989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18108" y="4046197"/>
            <a:ext cx="152400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3" name="ลูกศรเชื่อมต่อแบบตรง 2"/>
          <p:cNvCxnSpPr>
            <a:stCxn id="21" idx="2"/>
            <a:endCxn id="44" idx="1"/>
          </p:cNvCxnSpPr>
          <p:nvPr/>
        </p:nvCxnSpPr>
        <p:spPr>
          <a:xfrm>
            <a:off x="2888602" y="2222677"/>
            <a:ext cx="843912" cy="94735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ลูกศรเชื่อมต่อแบบตรง 23"/>
          <p:cNvCxnSpPr>
            <a:endCxn id="19" idx="0"/>
          </p:cNvCxnSpPr>
          <p:nvPr/>
        </p:nvCxnSpPr>
        <p:spPr>
          <a:xfrm flipH="1">
            <a:off x="2741530" y="4119526"/>
            <a:ext cx="1214520" cy="959212"/>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ลูกศรเชื่อมต่อแบบตรง 24"/>
          <p:cNvCxnSpPr/>
          <p:nvPr/>
        </p:nvCxnSpPr>
        <p:spPr>
          <a:xfrm>
            <a:off x="1578018" y="2347535"/>
            <a:ext cx="1945584" cy="103611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ลูกศรเชื่อมต่อแบบตรง 25"/>
          <p:cNvCxnSpPr/>
          <p:nvPr/>
        </p:nvCxnSpPr>
        <p:spPr>
          <a:xfrm>
            <a:off x="1870603" y="3246594"/>
            <a:ext cx="1628494" cy="3898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ลูกศรเชื่อมต่อแบบตรง 26"/>
          <p:cNvCxnSpPr/>
          <p:nvPr/>
        </p:nvCxnSpPr>
        <p:spPr>
          <a:xfrm flipH="1">
            <a:off x="5034700" y="2347535"/>
            <a:ext cx="1244088" cy="97525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ลูกศรเชื่อมต่อแบบตรง 27"/>
          <p:cNvCxnSpPr/>
          <p:nvPr/>
        </p:nvCxnSpPr>
        <p:spPr>
          <a:xfrm flipH="1">
            <a:off x="4596337" y="2090475"/>
            <a:ext cx="418926" cy="9702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ลูกศรเชื่อมต่อแบบตรง 28"/>
          <p:cNvCxnSpPr>
            <a:endCxn id="44" idx="6"/>
          </p:cNvCxnSpPr>
          <p:nvPr/>
        </p:nvCxnSpPr>
        <p:spPr>
          <a:xfrm flipH="1">
            <a:off x="5092968" y="3322794"/>
            <a:ext cx="1483000" cy="26448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ลูกศรเชื่อมต่อแบบตรง 29"/>
          <p:cNvCxnSpPr/>
          <p:nvPr/>
        </p:nvCxnSpPr>
        <p:spPr>
          <a:xfrm flipV="1">
            <a:off x="2185652" y="3904259"/>
            <a:ext cx="1490350" cy="54619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ลูกศรเชื่อมต่อแบบตรง 30"/>
          <p:cNvCxnSpPr>
            <a:stCxn id="22" idx="1"/>
            <a:endCxn id="44" idx="5"/>
          </p:cNvCxnSpPr>
          <p:nvPr/>
        </p:nvCxnSpPr>
        <p:spPr>
          <a:xfrm flipH="1" flipV="1">
            <a:off x="4859551" y="4004526"/>
            <a:ext cx="1258557" cy="45124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2" name="Picture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53663" y="1214175"/>
            <a:ext cx="1362075"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TextBox 32"/>
          <p:cNvSpPr txBox="1"/>
          <p:nvPr/>
        </p:nvSpPr>
        <p:spPr>
          <a:xfrm>
            <a:off x="3676002" y="3343215"/>
            <a:ext cx="1071127" cy="369332"/>
          </a:xfrm>
          <a:prstGeom prst="rect">
            <a:avLst/>
          </a:prstGeom>
          <a:noFill/>
        </p:spPr>
        <p:txBody>
          <a:bodyPr wrap="none" rtlCol="0">
            <a:spAutoFit/>
          </a:bodyPr>
          <a:lstStyle/>
          <a:p>
            <a:r>
              <a:rPr lang="en-US" b="1" dirty="0">
                <a:latin typeface="Angsana New" panose="02020603050405020304" pitchFamily="18" charset="-34"/>
                <a:cs typeface="Angsana New" panose="02020603050405020304" pitchFamily="18" charset="-34"/>
              </a:rPr>
              <a:t>Interface Box</a:t>
            </a:r>
          </a:p>
        </p:txBody>
      </p:sp>
      <p:sp>
        <p:nvSpPr>
          <p:cNvPr id="34" name="TextBox 33"/>
          <p:cNvSpPr txBox="1"/>
          <p:nvPr/>
        </p:nvSpPr>
        <p:spPr>
          <a:xfrm rot="20680436">
            <a:off x="7513413" y="4323379"/>
            <a:ext cx="1645002" cy="338554"/>
          </a:xfrm>
          <a:prstGeom prst="rect">
            <a:avLst/>
          </a:prstGeom>
          <a:noFill/>
        </p:spPr>
        <p:txBody>
          <a:bodyPr wrap="none" rtlCol="0">
            <a:spAutoFit/>
          </a:bodyPr>
          <a:lstStyle/>
          <a:p>
            <a:r>
              <a:rPr lang="en-US" sz="1600" b="1" dirty="0">
                <a:solidFill>
                  <a:srgbClr val="FF0000"/>
                </a:solidFill>
                <a:latin typeface="Angsana New" panose="02020603050405020304" pitchFamily="18" charset="-34"/>
                <a:cs typeface="Angsana New" panose="02020603050405020304" pitchFamily="18" charset="-34"/>
              </a:rPr>
              <a:t>Transmit Own Ship Data</a:t>
            </a:r>
          </a:p>
        </p:txBody>
      </p:sp>
      <p:sp>
        <p:nvSpPr>
          <p:cNvPr id="35" name="สายฟ้า 51"/>
          <p:cNvSpPr/>
          <p:nvPr/>
        </p:nvSpPr>
        <p:spPr>
          <a:xfrm rot="9879978" flipV="1">
            <a:off x="7343947" y="3764493"/>
            <a:ext cx="1828762" cy="291419"/>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rot="19976378">
            <a:off x="7425557" y="3734981"/>
            <a:ext cx="1619354" cy="338554"/>
          </a:xfrm>
          <a:prstGeom prst="rect">
            <a:avLst/>
          </a:prstGeom>
          <a:noFill/>
        </p:spPr>
        <p:txBody>
          <a:bodyPr wrap="none" rtlCol="0">
            <a:spAutoFit/>
          </a:bodyPr>
          <a:lstStyle/>
          <a:p>
            <a:r>
              <a:rPr lang="en-US" sz="1600" b="1" dirty="0">
                <a:solidFill>
                  <a:srgbClr val="FF0000"/>
                </a:solidFill>
                <a:latin typeface="Angsana New" panose="02020603050405020304" pitchFamily="18" charset="-34"/>
                <a:cs typeface="Angsana New" panose="02020603050405020304" pitchFamily="18" charset="-34"/>
              </a:rPr>
              <a:t>Receive Other Ship Data</a:t>
            </a:r>
          </a:p>
        </p:txBody>
      </p:sp>
      <p:pic>
        <p:nvPicPr>
          <p:cNvPr id="37" name="Picture 3"/>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4339" t="10328" r="39861" b="2667"/>
          <a:stretch/>
        </p:blipFill>
        <p:spPr bwMode="auto">
          <a:xfrm>
            <a:off x="5055934" y="6047762"/>
            <a:ext cx="1062174" cy="55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3"/>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4339" t="10328" r="39861" b="2667"/>
          <a:stretch/>
        </p:blipFill>
        <p:spPr bwMode="auto">
          <a:xfrm>
            <a:off x="5071284" y="5488342"/>
            <a:ext cx="1062174" cy="55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3"/>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4339" t="10328" r="39861" b="2667"/>
          <a:stretch/>
        </p:blipFill>
        <p:spPr bwMode="auto">
          <a:xfrm>
            <a:off x="5092968" y="4931228"/>
            <a:ext cx="1062174" cy="55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0" name="ลูกศรเชื่อมต่อแบบตรง 35"/>
          <p:cNvCxnSpPr>
            <a:stCxn id="19" idx="3"/>
            <a:endCxn id="39" idx="1"/>
          </p:cNvCxnSpPr>
          <p:nvPr/>
        </p:nvCxnSpPr>
        <p:spPr>
          <a:xfrm flipV="1">
            <a:off x="4136740" y="5210938"/>
            <a:ext cx="956228" cy="60262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ลูกศรเชื่อมต่อแบบตรง 38"/>
          <p:cNvCxnSpPr>
            <a:stCxn id="19" idx="3"/>
            <a:endCxn id="38" idx="1"/>
          </p:cNvCxnSpPr>
          <p:nvPr/>
        </p:nvCxnSpPr>
        <p:spPr>
          <a:xfrm flipV="1">
            <a:off x="4136740" y="5768052"/>
            <a:ext cx="934544" cy="4550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ลูกศรเชื่อมต่อแบบตรง 41"/>
          <p:cNvCxnSpPr>
            <a:stCxn id="19" idx="3"/>
            <a:endCxn id="37" idx="1"/>
          </p:cNvCxnSpPr>
          <p:nvPr/>
        </p:nvCxnSpPr>
        <p:spPr>
          <a:xfrm>
            <a:off x="4136740" y="5813560"/>
            <a:ext cx="919194" cy="51391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155142" y="6240322"/>
            <a:ext cx="2080092" cy="369332"/>
          </a:xfrm>
          <a:prstGeom prst="rect">
            <a:avLst/>
          </a:prstGeom>
          <a:solidFill>
            <a:schemeClr val="bg1"/>
          </a:solidFill>
        </p:spPr>
        <p:txBody>
          <a:bodyPr wrap="square" rtlCol="0">
            <a:spAutoFit/>
          </a:bodyPr>
          <a:lstStyle/>
          <a:p>
            <a:pPr algn="ctr"/>
            <a:r>
              <a:rPr lang="th-TH" b="1" dirty="0">
                <a:latin typeface="Angsana New" panose="02020603050405020304" pitchFamily="18" charset="-34"/>
                <a:cs typeface="Angsana New" panose="02020603050405020304" pitchFamily="18" charset="-34"/>
              </a:rPr>
              <a:t>ส่วนแสดงผล </a:t>
            </a:r>
            <a:r>
              <a:rPr lang="en-US" b="1" dirty="0">
                <a:latin typeface="Angsana New" panose="02020603050405020304" pitchFamily="18" charset="-34"/>
                <a:cs typeface="Angsana New" panose="02020603050405020304" pitchFamily="18" charset="-34"/>
              </a:rPr>
              <a:t>ECDIS</a:t>
            </a:r>
            <a:r>
              <a:rPr lang="th-TH" b="1" dirty="0">
                <a:latin typeface="Angsana New" panose="02020603050405020304" pitchFamily="18" charset="-34"/>
                <a:cs typeface="Angsana New" panose="02020603050405020304" pitchFamily="18" charset="-34"/>
              </a:rPr>
              <a:t> เสริม</a:t>
            </a:r>
            <a:endParaRPr lang="en-US" b="1" dirty="0">
              <a:latin typeface="Angsana New" panose="02020603050405020304" pitchFamily="18" charset="-34"/>
              <a:cs typeface="Angsana New" panose="02020603050405020304" pitchFamily="18" charset="-34"/>
            </a:endParaRPr>
          </a:p>
        </p:txBody>
      </p:sp>
      <p:sp>
        <p:nvSpPr>
          <p:cNvPr id="44" name="วงรี 14"/>
          <p:cNvSpPr/>
          <p:nvPr/>
        </p:nvSpPr>
        <p:spPr>
          <a:xfrm>
            <a:off x="3499097" y="2997200"/>
            <a:ext cx="1593871" cy="11801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492369" y="2668982"/>
            <a:ext cx="1658115" cy="129093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8028633" y="1252675"/>
            <a:ext cx="1734770" cy="1015663"/>
          </a:xfrm>
          <a:prstGeom prst="rect">
            <a:avLst/>
          </a:prstGeom>
          <a:noFill/>
        </p:spPr>
        <p:txBody>
          <a:bodyPr wrap="none" rtlCol="0">
            <a:spAutoFit/>
          </a:bodyPr>
          <a:lstStyle/>
          <a:p>
            <a:r>
              <a:rPr lang="th-TH" sz="2000" b="1" dirty="0">
                <a:latin typeface="Angsana New" panose="02020603050405020304" pitchFamily="18" charset="-34"/>
                <a:cs typeface="Angsana New" panose="02020603050405020304" pitchFamily="18" charset="-34"/>
              </a:rPr>
              <a:t>เครื่องมือเดินเรือ</a:t>
            </a:r>
          </a:p>
          <a:p>
            <a:r>
              <a:rPr lang="th-TH" sz="2000" b="1" dirty="0">
                <a:latin typeface="Angsana New" panose="02020603050405020304" pitchFamily="18" charset="-34"/>
                <a:cs typeface="Angsana New" panose="02020603050405020304" pitchFamily="18" charset="-34"/>
              </a:rPr>
              <a:t>เครื่องมือสื่อสาร</a:t>
            </a:r>
          </a:p>
          <a:p>
            <a:r>
              <a:rPr lang="th-TH" sz="2000" b="1" dirty="0">
                <a:latin typeface="Angsana New" panose="02020603050405020304" pitchFamily="18" charset="-34"/>
                <a:cs typeface="Angsana New" panose="02020603050405020304" pitchFamily="18" charset="-34"/>
              </a:rPr>
              <a:t>เครื่องมืออุตุนิยมวิทยา</a:t>
            </a:r>
            <a:endParaRPr lang="en-US" sz="2000" b="1" dirty="0">
              <a:latin typeface="Angsana New" panose="02020603050405020304" pitchFamily="18" charset="-34"/>
              <a:cs typeface="Angsana New" panose="02020603050405020304" pitchFamily="18" charset="-34"/>
            </a:endParaRPr>
          </a:p>
        </p:txBody>
      </p:sp>
      <p:pic>
        <p:nvPicPr>
          <p:cNvPr id="3074" name="Picture 2" descr="EPIRB1 Pro Float-Free Category 1 EPIRB - AMI Marine"/>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29544" r="23422"/>
          <a:stretch/>
        </p:blipFill>
        <p:spPr bwMode="auto">
          <a:xfrm>
            <a:off x="6972665" y="4680681"/>
            <a:ext cx="581107" cy="1235494"/>
          </a:xfrm>
          <a:prstGeom prst="rect">
            <a:avLst/>
          </a:prstGeom>
          <a:noFill/>
          <a:extLst>
            <a:ext uri="{909E8E84-426E-40DD-AFC4-6F175D3DCCD1}">
              <a14:hiddenFill xmlns:a14="http://schemas.microsoft.com/office/drawing/2010/main">
                <a:solidFill>
                  <a:srgbClr val="FFFFFF"/>
                </a:solidFill>
              </a14:hiddenFill>
            </a:ext>
          </a:extLst>
        </p:spPr>
      </p:pic>
      <p:cxnSp>
        <p:nvCxnSpPr>
          <p:cNvPr id="46" name="ลูกศรเชื่อมต่อแบบตรง 30"/>
          <p:cNvCxnSpPr>
            <a:stCxn id="3074" idx="1"/>
          </p:cNvCxnSpPr>
          <p:nvPr/>
        </p:nvCxnSpPr>
        <p:spPr>
          <a:xfrm flipH="1" flipV="1">
            <a:off x="4706754" y="4046197"/>
            <a:ext cx="2265911" cy="125223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7361145" y="5501519"/>
            <a:ext cx="868467" cy="369332"/>
          </a:xfrm>
          <a:prstGeom prst="rect">
            <a:avLst/>
          </a:prstGeom>
          <a:solidFill>
            <a:schemeClr val="bg1"/>
          </a:solidFill>
        </p:spPr>
        <p:txBody>
          <a:bodyPr wrap="square" rtlCol="0">
            <a:spAutoFit/>
          </a:bodyPr>
          <a:lstStyle/>
          <a:p>
            <a:pPr algn="ctr"/>
            <a:r>
              <a:rPr lang="en-US" b="1" dirty="0">
                <a:latin typeface="Angsana New" panose="02020603050405020304" pitchFamily="18" charset="-34"/>
                <a:cs typeface="Angsana New" panose="02020603050405020304" pitchFamily="18" charset="-34"/>
              </a:rPr>
              <a:t>EPIRB</a:t>
            </a:r>
          </a:p>
        </p:txBody>
      </p:sp>
    </p:spTree>
    <p:extLst>
      <p:ext uri="{BB962C8B-B14F-4D97-AF65-F5344CB8AC3E}">
        <p14:creationId xmlns:p14="http://schemas.microsoft.com/office/powerpoint/2010/main" val="4444649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434" t="18963" r="6772" b="10603"/>
          <a:stretch/>
        </p:blipFill>
        <p:spPr bwMode="auto">
          <a:xfrm>
            <a:off x="662523" y="1780674"/>
            <a:ext cx="8517009" cy="488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ลูกศรเชื่อมต่อแบบตรง 4"/>
          <p:cNvCxnSpPr/>
          <p:nvPr/>
        </p:nvCxnSpPr>
        <p:spPr>
          <a:xfrm>
            <a:off x="3158801" y="2564904"/>
            <a:ext cx="2574286" cy="86409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ลูกศรเชื่อมต่อแบบตรง 5"/>
          <p:cNvCxnSpPr/>
          <p:nvPr/>
        </p:nvCxnSpPr>
        <p:spPr>
          <a:xfrm>
            <a:off x="2846766" y="3429000"/>
            <a:ext cx="2808312"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ลูกศรเชื่อมต่อแบบตรง 6"/>
          <p:cNvCxnSpPr/>
          <p:nvPr/>
        </p:nvCxnSpPr>
        <p:spPr>
          <a:xfrm>
            <a:off x="1208584" y="3140968"/>
            <a:ext cx="4446494" cy="28803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สี่เหลี่ยมผืนผ้า 1"/>
          <p:cNvSpPr/>
          <p:nvPr/>
        </p:nvSpPr>
        <p:spPr>
          <a:xfrm>
            <a:off x="807658" y="215999"/>
            <a:ext cx="7446269" cy="584775"/>
          </a:xfrm>
          <a:prstGeom prst="rect">
            <a:avLst/>
          </a:prstGeom>
        </p:spPr>
        <p:txBody>
          <a:bodyPr wrap="none">
            <a:spAutoFit/>
          </a:bodyPr>
          <a:lstStyle/>
          <a:p>
            <a:pPr lvl="0" eaLnBrk="0" fontAlgn="base" hangingPunct="0">
              <a:spcBef>
                <a:spcPct val="0"/>
              </a:spcBef>
              <a:spcAft>
                <a:spcPct val="0"/>
              </a:spcAft>
            </a:pPr>
            <a:r>
              <a:rPr lang="th-TH" sz="3200" b="1" dirty="0">
                <a:solidFill>
                  <a:srgbClr val="0000FF"/>
                </a:solidFill>
                <a:latin typeface="Angsana New" panose="02020603050405020304" pitchFamily="18" charset="-34"/>
                <a:cs typeface="Angsana New" panose="02020603050405020304" pitchFamily="18" charset="-34"/>
                <a:hlinkClick r:id="rId3"/>
              </a:rPr>
              <a:t>เครื่องแจ้งตำบลที่ด้วยดาวเทียม </a:t>
            </a:r>
            <a:r>
              <a:rPr lang="en-US" sz="3200" b="1" dirty="0">
                <a:solidFill>
                  <a:srgbClr val="0000FF"/>
                </a:solidFill>
                <a:latin typeface="Angsana New" panose="02020603050405020304" pitchFamily="18" charset="-34"/>
                <a:cs typeface="Angsana New" panose="02020603050405020304" pitchFamily="18" charset="-34"/>
                <a:hlinkClick r:id="rId3"/>
              </a:rPr>
              <a:t>GPS - Global Positioning System</a:t>
            </a:r>
            <a:endParaRPr lang="en-US" sz="3200" dirty="0">
              <a:latin typeface="Angsana New" panose="02020603050405020304" pitchFamily="18" charset="-34"/>
              <a:cs typeface="Angsana New" panose="02020603050405020304" pitchFamily="18" charset="-34"/>
            </a:endParaRPr>
          </a:p>
        </p:txBody>
      </p:sp>
      <p:sp>
        <p:nvSpPr>
          <p:cNvPr id="4" name="สี่เหลี่ยมผืนผ้า 3"/>
          <p:cNvSpPr/>
          <p:nvPr/>
        </p:nvSpPr>
        <p:spPr>
          <a:xfrm>
            <a:off x="240507" y="1161693"/>
            <a:ext cx="9361040" cy="923330"/>
          </a:xfrm>
          <a:prstGeom prst="rect">
            <a:avLst/>
          </a:prstGeom>
        </p:spPr>
        <p:txBody>
          <a:bodyPr wrap="square">
            <a:spAutoFit/>
          </a:bodyPr>
          <a:lstStyle/>
          <a:p>
            <a:pPr lvl="0" eaLnBrk="0" fontAlgn="base" hangingPunct="0">
              <a:spcBef>
                <a:spcPct val="0"/>
              </a:spcBef>
              <a:spcAft>
                <a:spcPct val="0"/>
              </a:spcAft>
            </a:pPr>
            <a:r>
              <a:rPr lang="th-TH" dirty="0">
                <a:solidFill>
                  <a:srgbClr val="000000"/>
                </a:solidFill>
                <a:latin typeface="Angsana New" panose="02020603050405020304" pitchFamily="18" charset="-34"/>
                <a:cs typeface="Angsana New" panose="02020603050405020304" pitchFamily="18" charset="-34"/>
              </a:rPr>
              <a:t>คำว่า </a:t>
            </a:r>
            <a:r>
              <a:rPr lang="en-US" dirty="0">
                <a:solidFill>
                  <a:srgbClr val="000000"/>
                </a:solidFill>
                <a:latin typeface="Angsana New" panose="02020603050405020304" pitchFamily="18" charset="-34"/>
                <a:cs typeface="Angsana New" panose="02020603050405020304" pitchFamily="18" charset="-34"/>
              </a:rPr>
              <a:t>"GPS" </a:t>
            </a:r>
            <a:r>
              <a:rPr lang="th-TH" dirty="0">
                <a:solidFill>
                  <a:srgbClr val="000000"/>
                </a:solidFill>
                <a:latin typeface="Angsana New" panose="02020603050405020304" pitchFamily="18" charset="-34"/>
                <a:cs typeface="Angsana New" panose="02020603050405020304" pitchFamily="18" charset="-34"/>
              </a:rPr>
              <a:t>ว่ากำลังมีบทบาทในการหาตำแหน่งและการนำร่อง เครื่องรับ </a:t>
            </a:r>
            <a:r>
              <a:rPr lang="en-US" dirty="0">
                <a:solidFill>
                  <a:srgbClr val="000000"/>
                </a:solidFill>
                <a:latin typeface="Angsana New" panose="02020603050405020304" pitchFamily="18" charset="-34"/>
                <a:cs typeface="Angsana New" panose="02020603050405020304" pitchFamily="18" charset="-34"/>
              </a:rPr>
              <a:t>GPS Receiver </a:t>
            </a:r>
            <a:r>
              <a:rPr lang="th-TH" dirty="0">
                <a:solidFill>
                  <a:srgbClr val="000000"/>
                </a:solidFill>
                <a:latin typeface="Angsana New" panose="02020603050405020304" pitchFamily="18" charset="-34"/>
                <a:cs typeface="Angsana New" panose="02020603050405020304" pitchFamily="18" charset="-34"/>
              </a:rPr>
              <a:t>ทั่วไปสามารถนำไปใช้งานได้อย่างกว้างขวางโดยเฉพาะการนำร่องสำหรับเรือหรือเครื่องบิน แต่ในการสำรวจหรืองานทางวิศวกรรม จะใช้ตำแหน่งแม่นยำขึ้น เราต้องพยายามตัด </a:t>
            </a:r>
            <a:r>
              <a:rPr lang="en-US" dirty="0">
                <a:solidFill>
                  <a:srgbClr val="000000"/>
                </a:solidFill>
                <a:latin typeface="Angsana New" panose="02020603050405020304" pitchFamily="18" charset="-34"/>
                <a:cs typeface="Angsana New" panose="02020603050405020304" pitchFamily="18" charset="-34"/>
              </a:rPr>
              <a:t>error </a:t>
            </a:r>
            <a:r>
              <a:rPr lang="th-TH" dirty="0">
                <a:solidFill>
                  <a:srgbClr val="000000"/>
                </a:solidFill>
                <a:latin typeface="Angsana New" panose="02020603050405020304" pitchFamily="18" charset="-34"/>
                <a:cs typeface="Angsana New" panose="02020603050405020304" pitchFamily="18" charset="-34"/>
              </a:rPr>
              <a:t>ต่างๆ ออก โดยใช้เทคนิค </a:t>
            </a:r>
            <a:r>
              <a:rPr lang="en-US" dirty="0">
                <a:solidFill>
                  <a:srgbClr val="000000"/>
                </a:solidFill>
                <a:latin typeface="Angsana New" panose="02020603050405020304" pitchFamily="18" charset="-34"/>
                <a:cs typeface="Angsana New" panose="02020603050405020304" pitchFamily="18" charset="-34"/>
              </a:rPr>
              <a:t>Differential GPS </a:t>
            </a:r>
            <a:r>
              <a:rPr lang="th-TH" dirty="0">
                <a:solidFill>
                  <a:srgbClr val="000000"/>
                </a:solidFill>
                <a:latin typeface="Angsana New" panose="02020603050405020304" pitchFamily="18" charset="-34"/>
                <a:cs typeface="Angsana New" panose="02020603050405020304" pitchFamily="18" charset="-34"/>
              </a:rPr>
              <a:t>หรือ </a:t>
            </a:r>
            <a:r>
              <a:rPr lang="en-US" dirty="0">
                <a:solidFill>
                  <a:srgbClr val="000000"/>
                </a:solidFill>
                <a:latin typeface="Angsana New" panose="02020603050405020304" pitchFamily="18" charset="-34"/>
                <a:cs typeface="Angsana New" panose="02020603050405020304" pitchFamily="18" charset="-34"/>
              </a:rPr>
              <a:t>DGPS</a:t>
            </a:r>
            <a:r>
              <a:rPr lang="th-TH" dirty="0">
                <a:solidFill>
                  <a:srgbClr val="000000"/>
                </a:solidFill>
                <a:latin typeface="Angsana New" panose="02020603050405020304" pitchFamily="18" charset="-34"/>
                <a:cs typeface="Angsana New" panose="02020603050405020304" pitchFamily="18" charset="-34"/>
              </a:rPr>
              <a:t> ปัจจุบันเป็น </a:t>
            </a:r>
            <a:r>
              <a:rPr lang="en-US" dirty="0">
                <a:solidFill>
                  <a:srgbClr val="000000"/>
                </a:solidFill>
                <a:latin typeface="Angsana New" panose="02020603050405020304" pitchFamily="18" charset="-34"/>
                <a:cs typeface="Angsana New" panose="02020603050405020304" pitchFamily="18" charset="-34"/>
              </a:rPr>
              <a:t>DGNSS </a:t>
            </a:r>
            <a:r>
              <a:rPr lang="th-TH" dirty="0">
                <a:solidFill>
                  <a:srgbClr val="000000"/>
                </a:solidFill>
                <a:latin typeface="Angsana New" panose="02020603050405020304" pitchFamily="18" charset="-34"/>
                <a:cs typeface="Angsana New" panose="02020603050405020304" pitchFamily="18" charset="-34"/>
              </a:rPr>
              <a:t>ซึ่งจะกล่าวต่อไป</a:t>
            </a:r>
            <a:endParaRPr lang="en-US"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217283814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descr="5in Marine Satellite GP S Navig Atorหน้าจอสีLCD  XF-520การวางตำแหน่งแบบDual-Mode GPSทางทะเลอุปกรณ์ทำเครื่องหมายแผนภูมิเรือ |  Lazada.co.th"/>
          <p:cNvSpPr>
            <a:spLocks noChangeAspect="1" noChangeArrowheads="1"/>
          </p:cNvSpPr>
          <p:nvPr/>
        </p:nvSpPr>
        <p:spPr bwMode="auto">
          <a:xfrm>
            <a:off x="168540" y="-144463"/>
            <a:ext cx="3302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3"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567" y="831406"/>
            <a:ext cx="7904807"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607240" y="160339"/>
            <a:ext cx="6128601" cy="646331"/>
          </a:xfrm>
          <a:prstGeom prst="rect">
            <a:avLst/>
          </a:prstGeom>
          <a:noFill/>
        </p:spPr>
        <p:txBody>
          <a:bodyPr wrap="none" rtlCol="0">
            <a:spAutoFit/>
          </a:bodyPr>
          <a:lstStyle/>
          <a:p>
            <a:r>
              <a:rPr lang="th-TH" sz="3600" b="1" dirty="0">
                <a:latin typeface="Angsana New" panose="02020603050405020304" pitchFamily="18" charset="-34"/>
                <a:cs typeface="Angsana New" panose="02020603050405020304" pitchFamily="18" charset="-34"/>
              </a:rPr>
              <a:t>ส่วนประกอบของเครื่องหาตำบลที่ด้วยดาวเทียม</a:t>
            </a:r>
            <a:endParaRPr lang="en-US" sz="3600" b="1" dirty="0">
              <a:latin typeface="Angsana New" panose="02020603050405020304" pitchFamily="18" charset="-34"/>
              <a:cs typeface="Angsana New" panose="02020603050405020304" pitchFamily="18" charset="-34"/>
            </a:endParaRPr>
          </a:p>
        </p:txBody>
      </p:sp>
      <p:sp>
        <p:nvSpPr>
          <p:cNvPr id="6" name="TextBox 5"/>
          <p:cNvSpPr txBox="1"/>
          <p:nvPr/>
        </p:nvSpPr>
        <p:spPr>
          <a:xfrm>
            <a:off x="3314819" y="817239"/>
            <a:ext cx="1144865" cy="461665"/>
          </a:xfrm>
          <a:prstGeom prst="rect">
            <a:avLst/>
          </a:prstGeom>
          <a:noFill/>
        </p:spPr>
        <p:txBody>
          <a:bodyPr wrap="none" rtlCol="0">
            <a:spAutoFit/>
          </a:bodyPr>
          <a:lstStyle/>
          <a:p>
            <a:r>
              <a:rPr lang="th-TH" sz="2400" b="1" dirty="0">
                <a:latin typeface="Angsana New" panose="02020603050405020304" pitchFamily="18" charset="-34"/>
                <a:cs typeface="Angsana New" panose="02020603050405020304" pitchFamily="18" charset="-34"/>
              </a:rPr>
              <a:t>จอแสดงผล</a:t>
            </a:r>
            <a:endParaRPr lang="en-US" sz="2400" b="1" dirty="0">
              <a:latin typeface="Angsana New" panose="02020603050405020304" pitchFamily="18" charset="-34"/>
              <a:cs typeface="Angsana New" panose="02020603050405020304" pitchFamily="18" charset="-34"/>
            </a:endParaRPr>
          </a:p>
        </p:txBody>
      </p:sp>
      <p:sp>
        <p:nvSpPr>
          <p:cNvPr id="12" name="TextBox 11"/>
          <p:cNvSpPr txBox="1"/>
          <p:nvPr/>
        </p:nvSpPr>
        <p:spPr>
          <a:xfrm>
            <a:off x="0" y="4653137"/>
            <a:ext cx="1465466" cy="461665"/>
          </a:xfrm>
          <a:prstGeom prst="rect">
            <a:avLst/>
          </a:prstGeom>
          <a:noFill/>
        </p:spPr>
        <p:txBody>
          <a:bodyPr wrap="none" rtlCol="0">
            <a:spAutoFit/>
          </a:bodyPr>
          <a:lstStyle/>
          <a:p>
            <a:r>
              <a:rPr lang="th-TH" sz="2400" b="1" dirty="0">
                <a:latin typeface="Angsana New" panose="02020603050405020304" pitchFamily="18" charset="-34"/>
                <a:cs typeface="Angsana New" panose="02020603050405020304" pitchFamily="18" charset="-34"/>
              </a:rPr>
              <a:t>เสารับสัญญาณ</a:t>
            </a:r>
            <a:endParaRPr lang="en-US" sz="2400" b="1" dirty="0">
              <a:latin typeface="Angsana New" panose="02020603050405020304" pitchFamily="18" charset="-34"/>
              <a:cs typeface="Angsana New" panose="02020603050405020304" pitchFamily="18" charset="-34"/>
            </a:endParaRPr>
          </a:p>
        </p:txBody>
      </p:sp>
      <p:sp>
        <p:nvSpPr>
          <p:cNvPr id="13" name="TextBox 12"/>
          <p:cNvSpPr txBox="1"/>
          <p:nvPr/>
        </p:nvSpPr>
        <p:spPr>
          <a:xfrm>
            <a:off x="4031436" y="4077073"/>
            <a:ext cx="1282723" cy="461665"/>
          </a:xfrm>
          <a:prstGeom prst="rect">
            <a:avLst/>
          </a:prstGeom>
          <a:noFill/>
        </p:spPr>
        <p:txBody>
          <a:bodyPr wrap="none" rtlCol="0">
            <a:spAutoFit/>
          </a:bodyPr>
          <a:lstStyle/>
          <a:p>
            <a:r>
              <a:rPr lang="th-TH" sz="2400" b="1" dirty="0">
                <a:latin typeface="Angsana New" panose="02020603050405020304" pitchFamily="18" charset="-34"/>
                <a:cs typeface="Angsana New" panose="02020603050405020304" pitchFamily="18" charset="-34"/>
              </a:rPr>
              <a:t>สายสัญญาณ</a:t>
            </a:r>
            <a:endParaRPr lang="en-US" sz="2400" b="1" dirty="0">
              <a:latin typeface="Angsana New" panose="02020603050405020304" pitchFamily="18" charset="-34"/>
              <a:cs typeface="Angsana New" panose="02020603050405020304" pitchFamily="18" charset="-34"/>
            </a:endParaRPr>
          </a:p>
        </p:txBody>
      </p:sp>
      <p:sp>
        <p:nvSpPr>
          <p:cNvPr id="14" name="TextBox 13"/>
          <p:cNvSpPr txBox="1"/>
          <p:nvPr/>
        </p:nvSpPr>
        <p:spPr>
          <a:xfrm>
            <a:off x="8229364" y="1034257"/>
            <a:ext cx="756938" cy="461665"/>
          </a:xfrm>
          <a:prstGeom prst="rect">
            <a:avLst/>
          </a:prstGeom>
          <a:noFill/>
        </p:spPr>
        <p:txBody>
          <a:bodyPr wrap="none" rtlCol="0">
            <a:spAutoFit/>
          </a:bodyPr>
          <a:lstStyle/>
          <a:p>
            <a:r>
              <a:rPr lang="th-TH" sz="2400" b="1" dirty="0">
                <a:latin typeface="Angsana New" panose="02020603050405020304" pitchFamily="18" charset="-34"/>
                <a:cs typeface="Angsana New" panose="02020603050405020304" pitchFamily="18" charset="-34"/>
              </a:rPr>
              <a:t>สายไฟ</a:t>
            </a:r>
            <a:endParaRPr lang="en-US" sz="2400" b="1"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6540924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809" t="20487" r="14075" b="8870"/>
          <a:stretch/>
        </p:blipFill>
        <p:spPr bwMode="auto">
          <a:xfrm>
            <a:off x="683791" y="1167868"/>
            <a:ext cx="8585341" cy="5632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53419" y="296008"/>
            <a:ext cx="7877478" cy="523220"/>
          </a:xfrm>
          <a:prstGeom prst="rect">
            <a:avLst/>
          </a:prstGeom>
          <a:noFill/>
        </p:spPr>
        <p:txBody>
          <a:bodyPr wrap="none" rtlCol="0">
            <a:spAutoFit/>
          </a:bodyPr>
          <a:lstStyle/>
          <a:p>
            <a:r>
              <a:rPr lang="th-TH" sz="2800" b="1" dirty="0">
                <a:latin typeface="Angsana New" panose="02020603050405020304" pitchFamily="18" charset="-34"/>
                <a:cs typeface="Angsana New" panose="02020603050405020304" pitchFamily="18" charset="-34"/>
              </a:rPr>
              <a:t>หลักการของเครื่องหาตำบลที่ด้วยดาวเทียมแบบ </a:t>
            </a:r>
            <a:r>
              <a:rPr lang="en-US" sz="2800" b="1" dirty="0">
                <a:latin typeface="Angsana New" panose="02020603050405020304" pitchFamily="18" charset="-34"/>
                <a:cs typeface="Angsana New" panose="02020603050405020304" pitchFamily="18" charset="-34"/>
              </a:rPr>
              <a:t>Differential GPS </a:t>
            </a:r>
            <a:r>
              <a:rPr lang="th-TH" sz="2800" b="1" dirty="0">
                <a:latin typeface="Angsana New" panose="02020603050405020304" pitchFamily="18" charset="-34"/>
                <a:cs typeface="Angsana New" panose="02020603050405020304" pitchFamily="18" charset="-34"/>
              </a:rPr>
              <a:t>หรือ </a:t>
            </a:r>
            <a:r>
              <a:rPr lang="en-US" sz="2800" b="1" dirty="0">
                <a:latin typeface="Angsana New" panose="02020603050405020304" pitchFamily="18" charset="-34"/>
                <a:cs typeface="Angsana New" panose="02020603050405020304" pitchFamily="18" charset="-34"/>
              </a:rPr>
              <a:t>DGPS</a:t>
            </a:r>
          </a:p>
        </p:txBody>
      </p:sp>
    </p:spTree>
    <p:extLst>
      <p:ext uri="{BB962C8B-B14F-4D97-AF65-F5344CB8AC3E}">
        <p14:creationId xmlns:p14="http://schemas.microsoft.com/office/powerpoint/2010/main" val="354021939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สี่เหลี่ยมผืนผ้า 3"/>
          <p:cNvSpPr/>
          <p:nvPr/>
        </p:nvSpPr>
        <p:spPr>
          <a:xfrm>
            <a:off x="164197" y="1188580"/>
            <a:ext cx="9673075" cy="5016758"/>
          </a:xfrm>
          <a:prstGeom prst="rect">
            <a:avLst/>
          </a:prstGeom>
        </p:spPr>
        <p:txBody>
          <a:bodyPr wrap="square">
            <a:spAutoFit/>
          </a:bodyPr>
          <a:lstStyle/>
          <a:p>
            <a:r>
              <a:rPr lang="th-TH" sz="2000" b="1" dirty="0">
                <a:latin typeface="Angsana New" panose="02020603050405020304" pitchFamily="18" charset="-34"/>
                <a:cs typeface="Angsana New" panose="02020603050405020304" pitchFamily="18" charset="-34"/>
              </a:rPr>
              <a:t>     คือ  เครือข่ายดาวเทียมนำทาง ที่สามารถใช้งานได้ครอบคลุมทั่วโลกตลอด 24 ชั่วโมง โดยมี </a:t>
            </a:r>
            <a:r>
              <a:rPr lang="en-US" sz="2000" b="1" dirty="0">
                <a:latin typeface="Angsana New" panose="02020603050405020304" pitchFamily="18" charset="-34"/>
                <a:cs typeface="Angsana New" panose="02020603050405020304" pitchFamily="18" charset="-34"/>
              </a:rPr>
              <a:t>GPS </a:t>
            </a:r>
            <a:r>
              <a:rPr lang="th-TH" sz="2000" b="1" dirty="0">
                <a:latin typeface="Angsana New" panose="02020603050405020304" pitchFamily="18" charset="-34"/>
                <a:cs typeface="Angsana New" panose="02020603050405020304" pitchFamily="18" charset="-34"/>
              </a:rPr>
              <a:t> เป็นส่วนหนึ่งของ </a:t>
            </a:r>
            <a:r>
              <a:rPr lang="en-US" sz="2000" b="1" dirty="0">
                <a:latin typeface="Angsana New" panose="02020603050405020304" pitchFamily="18" charset="-34"/>
                <a:cs typeface="Angsana New" panose="02020603050405020304" pitchFamily="18" charset="-34"/>
              </a:rPr>
              <a:t>GNSS </a:t>
            </a:r>
            <a:r>
              <a:rPr lang="th-TH" sz="2000" b="1" dirty="0">
                <a:latin typeface="Angsana New" panose="02020603050405020304" pitchFamily="18" charset="-34"/>
                <a:cs typeface="Angsana New" panose="02020603050405020304" pitchFamily="18" charset="-34"/>
              </a:rPr>
              <a:t> ด้วย ปัจจุบันมีระบบดาวเทียม นำทาง หลายค่าย  ได้แก่</a:t>
            </a:r>
          </a:p>
          <a:p>
            <a:r>
              <a:rPr lang="th-TH" sz="2000" b="1" dirty="0">
                <a:latin typeface="Angsana New" panose="02020603050405020304" pitchFamily="18" charset="-34"/>
                <a:cs typeface="Angsana New" panose="02020603050405020304" pitchFamily="18" charset="-34"/>
              </a:rPr>
              <a:t>๑. </a:t>
            </a:r>
            <a:r>
              <a:rPr lang="en-US" sz="2000" b="1" dirty="0">
                <a:latin typeface="Angsana New" panose="02020603050405020304" pitchFamily="18" charset="-34"/>
                <a:cs typeface="Angsana New" panose="02020603050405020304" pitchFamily="18" charset="-34"/>
              </a:rPr>
              <a:t>GPS </a:t>
            </a:r>
            <a:r>
              <a:rPr lang="th-TH" sz="2000" b="1" dirty="0">
                <a:latin typeface="Angsana New" panose="02020603050405020304" pitchFamily="18" charset="-34"/>
                <a:cs typeface="Angsana New" panose="02020603050405020304" pitchFamily="18" charset="-34"/>
              </a:rPr>
              <a:t> ของสหรัฐอเมริกา ประกอบด้วยดาวเทียม 31 ดวง โคจรอยู่ใน 6 ระนาบ ที่ระดับความสูงประมาณ 20,200 กิโลเมตร </a:t>
            </a:r>
          </a:p>
          <a:p>
            <a:r>
              <a:rPr lang="th-TH" sz="2000" b="1" dirty="0">
                <a:latin typeface="Angsana New" panose="02020603050405020304" pitchFamily="18" charset="-34"/>
                <a:cs typeface="Angsana New" panose="02020603050405020304" pitchFamily="18" charset="-34"/>
              </a:rPr>
              <a:t>๒. </a:t>
            </a:r>
            <a:r>
              <a:rPr lang="en-US" sz="2000" b="1" dirty="0">
                <a:latin typeface="Angsana New" panose="02020603050405020304" pitchFamily="18" charset="-34"/>
                <a:cs typeface="Angsana New" panose="02020603050405020304" pitchFamily="18" charset="-34"/>
              </a:rPr>
              <a:t>GLONASS </a:t>
            </a:r>
            <a:r>
              <a:rPr lang="th-TH" sz="2000" b="1" dirty="0">
                <a:latin typeface="Angsana New" panose="02020603050405020304" pitchFamily="18" charset="-34"/>
                <a:cs typeface="Angsana New" panose="02020603050405020304" pitchFamily="18" charset="-34"/>
              </a:rPr>
              <a:t>ของสหพันธรัฐรัสเซีย ประกอบด้วยดาวเทียม 24 ดวงและสำรองอีก 2 ดวง โคจรอยู่ใน 3 ระนาบ ที่ระดับความสูงประมาณ 19,100 กิโลเมตร</a:t>
            </a:r>
          </a:p>
          <a:p>
            <a:r>
              <a:rPr lang="th-TH" sz="2000" b="1" dirty="0">
                <a:latin typeface="Angsana New" panose="02020603050405020304" pitchFamily="18" charset="-34"/>
                <a:cs typeface="Angsana New" panose="02020603050405020304" pitchFamily="18" charset="-34"/>
              </a:rPr>
              <a:t>๓. </a:t>
            </a:r>
            <a:r>
              <a:rPr lang="en-US" sz="2000" b="1" dirty="0">
                <a:latin typeface="Angsana New" panose="02020603050405020304" pitchFamily="18" charset="-34"/>
                <a:cs typeface="Angsana New" panose="02020603050405020304" pitchFamily="18" charset="-34"/>
              </a:rPr>
              <a:t>Galileo </a:t>
            </a:r>
            <a:r>
              <a:rPr lang="th-TH" sz="2000" b="1" dirty="0">
                <a:latin typeface="Angsana New" panose="02020603050405020304" pitchFamily="18" charset="-34"/>
                <a:cs typeface="Angsana New" panose="02020603050405020304" pitchFamily="18" charset="-34"/>
              </a:rPr>
              <a:t>ของสหภาพยุโรป ประกอบด้วยดาวเทียม 24 ดวงและสำรองอีก 6 ดวง โดยโคจรอยู่ใน 3 ระนาบ ที่ระดับความสูงประมาณ 23,000 กิโลเมตร</a:t>
            </a:r>
          </a:p>
          <a:p>
            <a:r>
              <a:rPr lang="th-TH" sz="2000" b="1" dirty="0">
                <a:latin typeface="Angsana New" panose="02020603050405020304" pitchFamily="18" charset="-34"/>
                <a:cs typeface="Angsana New" panose="02020603050405020304" pitchFamily="18" charset="-34"/>
              </a:rPr>
              <a:t>๔. </a:t>
            </a:r>
            <a:r>
              <a:rPr lang="en-US" sz="2000" b="1" dirty="0" err="1">
                <a:latin typeface="Angsana New" panose="02020603050405020304" pitchFamily="18" charset="-34"/>
                <a:cs typeface="Angsana New" panose="02020603050405020304" pitchFamily="18" charset="-34"/>
              </a:rPr>
              <a:t>BeiDou</a:t>
            </a:r>
            <a:r>
              <a:rPr lang="en-US" sz="2000" b="1" dirty="0">
                <a:latin typeface="Angsana New" panose="02020603050405020304" pitchFamily="18" charset="-34"/>
                <a:cs typeface="Angsana New" panose="02020603050405020304" pitchFamily="18" charset="-34"/>
              </a:rPr>
              <a:t> </a:t>
            </a:r>
            <a:r>
              <a:rPr lang="th-TH" sz="2000" b="1" dirty="0">
                <a:latin typeface="Angsana New" panose="02020603050405020304" pitchFamily="18" charset="-34"/>
                <a:cs typeface="Angsana New" panose="02020603050405020304" pitchFamily="18" charset="-34"/>
              </a:rPr>
              <a:t>หรือ </a:t>
            </a:r>
            <a:r>
              <a:rPr lang="en-US" sz="2000" b="1" dirty="0">
                <a:latin typeface="Angsana New" panose="02020603050405020304" pitchFamily="18" charset="-34"/>
                <a:cs typeface="Angsana New" panose="02020603050405020304" pitchFamily="18" charset="-34"/>
              </a:rPr>
              <a:t>BDS </a:t>
            </a:r>
            <a:r>
              <a:rPr lang="th-TH" sz="2000" b="1" dirty="0">
                <a:latin typeface="Angsana New" panose="02020603050405020304" pitchFamily="18" charset="-34"/>
                <a:cs typeface="Angsana New" panose="02020603050405020304" pitchFamily="18" charset="-34"/>
              </a:rPr>
              <a:t>ของสาธารณรัฐประชาชนจีน โดยปัจจุบันกำลังขยายระบบดาวเทียมให้ครอบคลุมทั่วโลกให้มีจำนวนดาวเทียม 35 ดวงภายในปี 2020 โคจรที่ระดับความสูงประมาณ 21,100 กิโลเมตร</a:t>
            </a:r>
          </a:p>
          <a:p>
            <a:r>
              <a:rPr lang="th-TH" sz="2000" b="1" dirty="0">
                <a:latin typeface="Angsana New" panose="02020603050405020304" pitchFamily="18" charset="-34"/>
                <a:cs typeface="Angsana New" panose="02020603050405020304" pitchFamily="18" charset="-34"/>
              </a:rPr>
              <a:t>๕. </a:t>
            </a:r>
            <a:r>
              <a:rPr lang="en-US" sz="2000" b="1" dirty="0">
                <a:latin typeface="Angsana New" panose="02020603050405020304" pitchFamily="18" charset="-34"/>
                <a:cs typeface="Angsana New" panose="02020603050405020304" pitchFamily="18" charset="-34"/>
              </a:rPr>
              <a:t>IRNSS (Regional navigation Satellite System) </a:t>
            </a:r>
            <a:r>
              <a:rPr lang="th-TH" sz="2000" b="1" dirty="0">
                <a:latin typeface="Angsana New" panose="02020603050405020304" pitchFamily="18" charset="-34"/>
                <a:cs typeface="Angsana New" panose="02020603050405020304" pitchFamily="18" charset="-34"/>
              </a:rPr>
              <a:t>ของประเทศอินเดีย เป็นระบบดาวเทียมระดับภูมิภาคซึ่งให้บริการเฉพาะประเทศอินเดียและพื้นที่ใกล้เคียงในระยะ 1,500 กิโลเมตร ประกอบด้วยดาวเทียม 7 ดวง</a:t>
            </a:r>
          </a:p>
          <a:p>
            <a:r>
              <a:rPr lang="th-TH" sz="2000" b="1" dirty="0">
                <a:latin typeface="Angsana New" panose="02020603050405020304" pitchFamily="18" charset="-34"/>
                <a:cs typeface="Angsana New" panose="02020603050405020304" pitchFamily="18" charset="-34"/>
              </a:rPr>
              <a:t>๖. </a:t>
            </a:r>
            <a:r>
              <a:rPr lang="en-US" sz="2000" b="1" dirty="0">
                <a:latin typeface="Angsana New" panose="02020603050405020304" pitchFamily="18" charset="-34"/>
                <a:cs typeface="Angsana New" panose="02020603050405020304" pitchFamily="18" charset="-34"/>
              </a:rPr>
              <a:t>Quasi-Zenith Satellite System (QZSS) </a:t>
            </a:r>
            <a:r>
              <a:rPr lang="th-TH" sz="2000" b="1" dirty="0">
                <a:latin typeface="Angsana New" panose="02020603050405020304" pitchFamily="18" charset="-34"/>
                <a:cs typeface="Angsana New" panose="02020603050405020304" pitchFamily="18" charset="-34"/>
              </a:rPr>
              <a:t>ของประเทศญี่ปุ่น เป็นระบบดาวเทียมระดับภูมิภาค ที่ครอบคลุมในภูมิภาคเอเชียตะวันออกและโอเชีย</a:t>
            </a:r>
            <a:r>
              <a:rPr lang="th-TH" sz="2000" b="1" dirty="0" err="1">
                <a:latin typeface="Angsana New" panose="02020603050405020304" pitchFamily="18" charset="-34"/>
                <a:cs typeface="Angsana New" panose="02020603050405020304" pitchFamily="18" charset="-34"/>
              </a:rPr>
              <a:t>เนีย</a:t>
            </a:r>
            <a:r>
              <a:rPr lang="th-TH" sz="2000" b="1" dirty="0">
                <a:latin typeface="Angsana New" panose="02020603050405020304" pitchFamily="18" charset="-34"/>
                <a:cs typeface="Angsana New" panose="02020603050405020304" pitchFamily="18" charset="-34"/>
              </a:rPr>
              <a:t> (</a:t>
            </a:r>
            <a:r>
              <a:rPr lang="en-US" sz="2000" b="1" dirty="0">
                <a:latin typeface="Angsana New" panose="02020603050405020304" pitchFamily="18" charset="-34"/>
                <a:cs typeface="Angsana New" panose="02020603050405020304" pitchFamily="18" charset="-34"/>
              </a:rPr>
              <a:t>Oceania) </a:t>
            </a:r>
            <a:r>
              <a:rPr lang="th-TH" sz="2000" b="1" dirty="0">
                <a:latin typeface="Angsana New" panose="02020603050405020304" pitchFamily="18" charset="-34"/>
                <a:cs typeface="Angsana New" panose="02020603050405020304" pitchFamily="18" charset="-34"/>
              </a:rPr>
              <a:t>ขณะนี้มีดาวเทียม 4 ดวงที่โคจรอยู่เหนือพื้นโลก และมีแผนจะเพิ่มเป็น 7 ดวงภายในปี 2024</a:t>
            </a:r>
          </a:p>
          <a:p>
            <a:endParaRPr lang="th-TH" sz="2000" b="1" dirty="0">
              <a:latin typeface="Angsana New" panose="02020603050405020304" pitchFamily="18" charset="-34"/>
              <a:cs typeface="Angsana New" panose="02020603050405020304" pitchFamily="18" charset="-34"/>
            </a:endParaRPr>
          </a:p>
          <a:p>
            <a:r>
              <a:rPr lang="th-TH" sz="2000" b="1" dirty="0">
                <a:latin typeface="Angsana New" panose="02020603050405020304" pitchFamily="18" charset="-34"/>
                <a:cs typeface="Angsana New" panose="02020603050405020304" pitchFamily="18" charset="-34"/>
              </a:rPr>
              <a:t>          </a:t>
            </a:r>
            <a:r>
              <a:rPr lang="th-TH" sz="2000" b="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โดยสรุป </a:t>
            </a:r>
            <a:r>
              <a:rPr lang="en-US" sz="2000" b="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GNSS </a:t>
            </a:r>
            <a:r>
              <a:rPr lang="th-TH" sz="2000" b="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คือ </a:t>
            </a:r>
            <a:r>
              <a:rPr lang="th-TH" sz="2000" b="1" dirty="0">
                <a:latin typeface="Angsana New" panose="02020603050405020304" pitchFamily="18" charset="-34"/>
                <a:cs typeface="Angsana New" panose="02020603050405020304" pitchFamily="18" charset="-34"/>
              </a:rPr>
              <a:t>ระบบดาวเทียมนำทางที่ใช้ระบุตำแหน่งของผู้ใช้งานเครื่องรับบนพื้นโลก ซึ่งสามารถรับสัญญาณจากดาวเทียมต่างๆได้มากกว่า ๑ ประเภท</a:t>
            </a:r>
          </a:p>
        </p:txBody>
      </p:sp>
      <p:sp>
        <p:nvSpPr>
          <p:cNvPr id="2" name="Rectangle 1"/>
          <p:cNvSpPr/>
          <p:nvPr/>
        </p:nvSpPr>
        <p:spPr>
          <a:xfrm>
            <a:off x="1128962" y="6504"/>
            <a:ext cx="6888881" cy="1200329"/>
          </a:xfrm>
          <a:prstGeom prst="rect">
            <a:avLst/>
          </a:prstGeom>
        </p:spPr>
        <p:txBody>
          <a:bodyPr wrap="square">
            <a:spAutoFit/>
          </a:bodyPr>
          <a:lstStyle/>
          <a:p>
            <a:pPr algn="ctr"/>
            <a:r>
              <a:rPr lang="th-TH" sz="3600" b="1"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ระบบหาตำบลที่ด้วยดาวเทียม </a:t>
            </a:r>
          </a:p>
          <a:p>
            <a:pPr algn="ctr"/>
            <a:r>
              <a:rPr lang="en-US" sz="3600" b="1"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GNSS </a:t>
            </a:r>
            <a:r>
              <a:rPr lang="th-TH" sz="3600" b="1"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a:t>
            </a:r>
            <a:r>
              <a:rPr lang="en-US" sz="3600" b="1"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Global Navigation Satellites System</a:t>
            </a:r>
            <a:r>
              <a:rPr lang="th-TH" sz="3600" b="1"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a:t>
            </a:r>
            <a:endParaRPr lang="th-TH" sz="3600" b="1"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3970785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สี่เหลี่ยมผืนผ้า 3"/>
          <p:cNvSpPr/>
          <p:nvPr/>
        </p:nvSpPr>
        <p:spPr>
          <a:xfrm>
            <a:off x="272480" y="188640"/>
            <a:ext cx="9205023" cy="1261884"/>
          </a:xfrm>
          <a:prstGeom prst="rect">
            <a:avLst/>
          </a:prstGeom>
        </p:spPr>
        <p:txBody>
          <a:bodyPr wrap="square">
            <a:spAutoFit/>
          </a:bodyPr>
          <a:lstStyle/>
          <a:p>
            <a:r>
              <a:rPr lang="th-TH" sz="2800" b="1" dirty="0">
                <a:latin typeface="Angsana New" panose="02020603050405020304" pitchFamily="18" charset="-34"/>
                <a:cs typeface="Angsana New" panose="02020603050405020304" pitchFamily="18" charset="-34"/>
              </a:rPr>
              <a:t>๓.เรดาร์ตรวจการณ์ประจำเรือ (</a:t>
            </a:r>
            <a:r>
              <a:rPr lang="en-US" sz="2800" b="1" dirty="0">
                <a:latin typeface="Angsana New" panose="02020603050405020304" pitchFamily="18" charset="-34"/>
                <a:cs typeface="Angsana New" panose="02020603050405020304" pitchFamily="18" charset="-34"/>
              </a:rPr>
              <a:t>Marine Radar)</a:t>
            </a:r>
          </a:p>
          <a:p>
            <a:r>
              <a:rPr lang="en-US" sz="2400" dirty="0">
                <a:latin typeface="Angsana New" panose="02020603050405020304" pitchFamily="18" charset="-34"/>
                <a:cs typeface="Angsana New" panose="02020603050405020304" pitchFamily="18" charset="-34"/>
              </a:rPr>
              <a:t>      </a:t>
            </a:r>
            <a:r>
              <a:rPr lang="th-TH" sz="2400" dirty="0">
                <a:latin typeface="Angsana New" panose="02020603050405020304" pitchFamily="18" charset="-34"/>
                <a:cs typeface="Angsana New" panose="02020603050405020304" pitchFamily="18" charset="-34"/>
              </a:rPr>
              <a:t>ระบบเรดาร์ทางเรือ หรือ </a:t>
            </a:r>
            <a:r>
              <a:rPr lang="en-US" sz="2400" dirty="0">
                <a:latin typeface="Angsana New" panose="02020603050405020304" pitchFamily="18" charset="-34"/>
                <a:cs typeface="Angsana New" panose="02020603050405020304" pitchFamily="18" charset="-34"/>
              </a:rPr>
              <a:t>Marine Radar </a:t>
            </a:r>
            <a:r>
              <a:rPr lang="th-TH" sz="2400" dirty="0">
                <a:latin typeface="Angsana New" panose="02020603050405020304" pitchFamily="18" charset="-34"/>
                <a:cs typeface="Angsana New" panose="02020603050405020304" pitchFamily="18" charset="-34"/>
              </a:rPr>
              <a:t>เป็นเครื่องมือช่วยในการเดินเรือใช้สำหรับตรวจจับวัตถุ รวมทั้งการหาตำแหน่งและความเร็วของวัตถุที่จับได้นั้น</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68" y="2348881"/>
            <a:ext cx="3811730" cy="1924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descr="วางระบบเครือข่ายและสายสัญญาณ"/>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951" y="4831135"/>
            <a:ext cx="2951163" cy="1676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64601" y="1701693"/>
            <a:ext cx="1058303" cy="461665"/>
          </a:xfrm>
          <a:prstGeom prst="rect">
            <a:avLst/>
          </a:prstGeom>
          <a:noFill/>
        </p:spPr>
        <p:txBody>
          <a:bodyPr wrap="none" rtlCol="0">
            <a:spAutoFit/>
          </a:bodyPr>
          <a:lstStyle/>
          <a:p>
            <a:r>
              <a:rPr lang="th-TH" sz="2400" b="1" dirty="0">
                <a:latin typeface="Angsana New" panose="02020603050405020304" pitchFamily="18" charset="-34"/>
                <a:cs typeface="Angsana New" panose="02020603050405020304" pitchFamily="18" charset="-34"/>
              </a:rPr>
              <a:t>สายอากาศ</a:t>
            </a:r>
            <a:endParaRPr lang="en-US" sz="2400" b="1" dirty="0">
              <a:latin typeface="Angsana New" panose="02020603050405020304" pitchFamily="18" charset="-34"/>
              <a:cs typeface="Angsana New" panose="02020603050405020304" pitchFamily="18" charset="-34"/>
            </a:endParaRPr>
          </a:p>
        </p:txBody>
      </p:sp>
      <p:sp>
        <p:nvSpPr>
          <p:cNvPr id="10" name="TextBox 9"/>
          <p:cNvSpPr txBox="1"/>
          <p:nvPr/>
        </p:nvSpPr>
        <p:spPr>
          <a:xfrm>
            <a:off x="1375211" y="4365266"/>
            <a:ext cx="1282723" cy="461665"/>
          </a:xfrm>
          <a:prstGeom prst="rect">
            <a:avLst/>
          </a:prstGeom>
          <a:noFill/>
        </p:spPr>
        <p:txBody>
          <a:bodyPr wrap="none" rtlCol="0">
            <a:spAutoFit/>
          </a:bodyPr>
          <a:lstStyle/>
          <a:p>
            <a:r>
              <a:rPr lang="th-TH" sz="2400" b="1" dirty="0">
                <a:latin typeface="Angsana New" panose="02020603050405020304" pitchFamily="18" charset="-34"/>
                <a:cs typeface="Angsana New" panose="02020603050405020304" pitchFamily="18" charset="-34"/>
              </a:rPr>
              <a:t>สายสัญญาณ</a:t>
            </a:r>
            <a:endParaRPr lang="en-US" sz="2400" b="1" dirty="0">
              <a:latin typeface="Angsana New" panose="02020603050405020304" pitchFamily="18" charset="-34"/>
              <a:cs typeface="Angsana New" panose="02020603050405020304" pitchFamily="18" charset="-34"/>
            </a:endParaRPr>
          </a:p>
        </p:txBody>
      </p:sp>
      <p:sp>
        <p:nvSpPr>
          <p:cNvPr id="11" name="TextBox 10"/>
          <p:cNvSpPr txBox="1"/>
          <p:nvPr/>
        </p:nvSpPr>
        <p:spPr>
          <a:xfrm>
            <a:off x="6326483" y="1723492"/>
            <a:ext cx="1144865" cy="461665"/>
          </a:xfrm>
          <a:prstGeom prst="rect">
            <a:avLst/>
          </a:prstGeom>
          <a:noFill/>
        </p:spPr>
        <p:txBody>
          <a:bodyPr wrap="none" rtlCol="0">
            <a:spAutoFit/>
          </a:bodyPr>
          <a:lstStyle/>
          <a:p>
            <a:r>
              <a:rPr lang="th-TH" sz="2400" b="1" dirty="0">
                <a:latin typeface="Angsana New" panose="02020603050405020304" pitchFamily="18" charset="-34"/>
                <a:cs typeface="Angsana New" panose="02020603050405020304" pitchFamily="18" charset="-34"/>
              </a:rPr>
              <a:t>จอแสดงผล</a:t>
            </a:r>
            <a:endParaRPr lang="en-US" sz="2400" b="1" dirty="0">
              <a:latin typeface="Angsana New" panose="02020603050405020304" pitchFamily="18" charset="-34"/>
              <a:cs typeface="Angsana New" panose="02020603050405020304" pitchFamily="18" charset="-34"/>
            </a:endParaRPr>
          </a:p>
        </p:txBody>
      </p:sp>
      <p:pic>
        <p:nvPicPr>
          <p:cNvPr id="2050" name="Picture 2" descr="marine rad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4905" y="2631849"/>
            <a:ext cx="5693075" cy="3282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0539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รูป\KAM_259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32818" y="1127962"/>
            <a:ext cx="4419186" cy="294971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072579" y="157610"/>
            <a:ext cx="3613490" cy="923330"/>
          </a:xfrm>
          <a:prstGeom prst="rect">
            <a:avLst/>
          </a:prstGeom>
          <a:noFill/>
        </p:spPr>
        <p:txBody>
          <a:bodyPr wrap="none" rtlCol="0">
            <a:spAutoFit/>
          </a:bodyPr>
          <a:lstStyle/>
          <a:p>
            <a:r>
              <a:rPr lang="th-TH" sz="5400" b="1" dirty="0">
                <a:latin typeface="Angsana New" panose="02020603050405020304" pitchFamily="18" charset="-34"/>
                <a:cs typeface="Angsana New" panose="02020603050405020304" pitchFamily="18" charset="-34"/>
              </a:rPr>
              <a:t>ประวัติ โดยสังเขป</a:t>
            </a:r>
            <a:endParaRPr lang="en-US" sz="5400" b="1" dirty="0">
              <a:latin typeface="Angsana New" panose="02020603050405020304" pitchFamily="18" charset="-34"/>
              <a:cs typeface="Angsana New" panose="02020603050405020304" pitchFamily="18" charset="-34"/>
            </a:endParaRPr>
          </a:p>
        </p:txBody>
      </p:sp>
      <p:sp>
        <p:nvSpPr>
          <p:cNvPr id="5" name="TextBox 4"/>
          <p:cNvSpPr txBox="1"/>
          <p:nvPr/>
        </p:nvSpPr>
        <p:spPr>
          <a:xfrm>
            <a:off x="695930" y="4066931"/>
            <a:ext cx="6101350" cy="2246769"/>
          </a:xfrm>
          <a:prstGeom prst="rect">
            <a:avLst/>
          </a:prstGeom>
          <a:noFill/>
        </p:spPr>
        <p:txBody>
          <a:bodyPr wrap="none" rtlCol="0">
            <a:spAutoFit/>
          </a:bodyPr>
          <a:lstStyle/>
          <a:p>
            <a:r>
              <a:rPr lang="th-TH" sz="2000" b="1" dirty="0" err="1">
                <a:latin typeface="Angsana New" panose="02020603050405020304" pitchFamily="18" charset="-34"/>
                <a:cs typeface="Angsana New" panose="02020603050405020304" pitchFamily="18" charset="-34"/>
              </a:rPr>
              <a:t>น.อ</a:t>
            </a:r>
            <a:r>
              <a:rPr lang="th-TH" sz="2000" b="1" dirty="0">
                <a:latin typeface="Angsana New" panose="02020603050405020304" pitchFamily="18" charset="-34"/>
                <a:cs typeface="Angsana New" panose="02020603050405020304" pitchFamily="18" charset="-34"/>
              </a:rPr>
              <a:t>.อำนาจ  ก้อนเครือ    ตำแหน่ง หน.กองบริการการเดินเรือ </a:t>
            </a:r>
          </a:p>
          <a:p>
            <a:r>
              <a:rPr lang="th-TH" sz="2000" b="1" dirty="0">
                <a:latin typeface="Angsana New" panose="02020603050405020304" pitchFamily="18" charset="-34"/>
                <a:cs typeface="Angsana New" panose="02020603050405020304" pitchFamily="18" charset="-34"/>
              </a:rPr>
              <a:t>                               ศูนย์สนับสนุนการเดินเรือ กรมอุทกศาสตร์กองทัพเรือ</a:t>
            </a:r>
          </a:p>
          <a:p>
            <a:r>
              <a:rPr lang="th-TH" sz="2000" b="1" dirty="0">
                <a:latin typeface="Angsana New" panose="02020603050405020304" pitchFamily="18" charset="-34"/>
                <a:cs typeface="Angsana New" panose="02020603050405020304" pitchFamily="18" charset="-34"/>
              </a:rPr>
              <a:t>บ้านเกิด                     อ.ลับแล จ.อุตรดิตถ์</a:t>
            </a:r>
          </a:p>
          <a:p>
            <a:r>
              <a:rPr lang="th-TH" sz="2000" b="1" dirty="0">
                <a:latin typeface="Angsana New" panose="02020603050405020304" pitchFamily="18" charset="-34"/>
                <a:cs typeface="Angsana New" panose="02020603050405020304" pitchFamily="18" charset="-34"/>
              </a:rPr>
              <a:t>การศึกษา                   ม. ๓ โรงเรียนลับแลศรีวิทยา ม.๕ โรงเรียนอุตรดิตถ์</a:t>
            </a:r>
          </a:p>
          <a:p>
            <a:r>
              <a:rPr lang="th-TH" sz="2000" b="1" dirty="0">
                <a:latin typeface="Angsana New" panose="02020603050405020304" pitchFamily="18" charset="-34"/>
                <a:cs typeface="Angsana New" panose="02020603050405020304" pitchFamily="18" charset="-34"/>
              </a:rPr>
              <a:t>                               นักเรียนเตรียมทหาร รุ่นที่ ๓๔  นักเรียนนายเรือ รุ่น ๙๑</a:t>
            </a:r>
          </a:p>
          <a:p>
            <a:r>
              <a:rPr lang="th-TH" sz="2000" b="1" dirty="0">
                <a:latin typeface="Angsana New" panose="02020603050405020304" pitchFamily="18" charset="-34"/>
                <a:cs typeface="Angsana New" panose="02020603050405020304" pitchFamily="18" charset="-34"/>
              </a:rPr>
              <a:t>ตำแหน่งที่สำคัญ           หน.ส่งกำลังบำรุง </a:t>
            </a:r>
            <a:r>
              <a:rPr lang="th-TH" sz="2000" b="1" dirty="0" err="1">
                <a:latin typeface="Angsana New" panose="02020603050405020304" pitchFamily="18" charset="-34"/>
                <a:cs typeface="Angsana New" panose="02020603050405020304" pitchFamily="18" charset="-34"/>
              </a:rPr>
              <a:t>บก.อ</a:t>
            </a:r>
            <a:r>
              <a:rPr lang="th-TH" sz="2000" b="1" dirty="0">
                <a:latin typeface="Angsana New" panose="02020603050405020304" pitchFamily="18" charset="-34"/>
                <a:cs typeface="Angsana New" panose="02020603050405020304" pitchFamily="18" charset="-34"/>
              </a:rPr>
              <a:t>ศ.  หน.โครงการและงบประมาณ </a:t>
            </a:r>
            <a:r>
              <a:rPr lang="th-TH" sz="2000" b="1" dirty="0" err="1">
                <a:latin typeface="Angsana New" panose="02020603050405020304" pitchFamily="18" charset="-34"/>
                <a:cs typeface="Angsana New" panose="02020603050405020304" pitchFamily="18" charset="-34"/>
              </a:rPr>
              <a:t>บก.อ</a:t>
            </a:r>
            <a:r>
              <a:rPr lang="th-TH" sz="2000" b="1" dirty="0">
                <a:latin typeface="Angsana New" panose="02020603050405020304" pitchFamily="18" charset="-34"/>
                <a:cs typeface="Angsana New" panose="02020603050405020304" pitchFamily="18" charset="-34"/>
              </a:rPr>
              <a:t>ศ.</a:t>
            </a:r>
          </a:p>
          <a:p>
            <a:r>
              <a:rPr lang="th-TH" sz="2000" b="1" dirty="0">
                <a:latin typeface="Angsana New" panose="02020603050405020304" pitchFamily="18" charset="-34"/>
                <a:cs typeface="Angsana New" panose="02020603050405020304" pitchFamily="18" charset="-34"/>
              </a:rPr>
              <a:t>ตำแหน่งปัจจุบัน           หก.</a:t>
            </a:r>
            <a:r>
              <a:rPr lang="th-TH" sz="2000" b="1" dirty="0" err="1">
                <a:latin typeface="Angsana New" panose="02020603050405020304" pitchFamily="18" charset="-34"/>
                <a:cs typeface="Angsana New" panose="02020603050405020304" pitchFamily="18" charset="-34"/>
              </a:rPr>
              <a:t>กบด.สสด.อ</a:t>
            </a:r>
            <a:r>
              <a:rPr lang="th-TH" sz="2000" b="1" dirty="0">
                <a:latin typeface="Angsana New" panose="02020603050405020304" pitchFamily="18" charset="-34"/>
                <a:cs typeface="Angsana New" panose="02020603050405020304" pitchFamily="18" charset="-34"/>
              </a:rPr>
              <a:t>ศ.</a:t>
            </a:r>
            <a:endParaRPr lang="en-US" sz="2000" b="1"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23550594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799" t="24550" r="1904" b="9248"/>
          <a:stretch/>
        </p:blipFill>
        <p:spPr bwMode="auto">
          <a:xfrm>
            <a:off x="138458" y="1484785"/>
            <a:ext cx="9493911" cy="4752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ลูกศรเชื่อมต่อแบบตรง 4"/>
          <p:cNvCxnSpPr/>
          <p:nvPr/>
        </p:nvCxnSpPr>
        <p:spPr>
          <a:xfrm flipV="1">
            <a:off x="5343043" y="2204864"/>
            <a:ext cx="2184243" cy="792088"/>
          </a:xfrm>
          <a:prstGeom prst="straightConnector1">
            <a:avLst/>
          </a:prstGeom>
          <a:ln w="44450">
            <a:solidFill>
              <a:srgbClr val="FFFF00"/>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ลูกศรเชื่อมต่อแบบตรง 7"/>
          <p:cNvCxnSpPr/>
          <p:nvPr/>
        </p:nvCxnSpPr>
        <p:spPr>
          <a:xfrm flipV="1">
            <a:off x="6435165" y="2996952"/>
            <a:ext cx="1872208" cy="504056"/>
          </a:xfrm>
          <a:prstGeom prst="straightConnector1">
            <a:avLst/>
          </a:prstGeom>
          <a:ln w="44450">
            <a:solidFill>
              <a:srgbClr val="FFFF00"/>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ลูกศรเชื่อมต่อแบบตรง 9"/>
          <p:cNvCxnSpPr/>
          <p:nvPr/>
        </p:nvCxnSpPr>
        <p:spPr>
          <a:xfrm flipV="1">
            <a:off x="6357156" y="2744924"/>
            <a:ext cx="1872208" cy="504056"/>
          </a:xfrm>
          <a:prstGeom prst="straightConnector1">
            <a:avLst/>
          </a:prstGeom>
          <a:ln w="44450">
            <a:solidFill>
              <a:srgbClr val="FFFF00"/>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ลูกศรเชื่อมต่อแบบตรง 11"/>
          <p:cNvCxnSpPr/>
          <p:nvPr/>
        </p:nvCxnSpPr>
        <p:spPr>
          <a:xfrm flipV="1">
            <a:off x="6600265" y="3284984"/>
            <a:ext cx="1872208" cy="432048"/>
          </a:xfrm>
          <a:prstGeom prst="straightConnector1">
            <a:avLst/>
          </a:prstGeom>
          <a:ln w="44450">
            <a:solidFill>
              <a:srgbClr val="FFFF00"/>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96550" y="332656"/>
            <a:ext cx="7269939" cy="707886"/>
          </a:xfrm>
          <a:prstGeom prst="rect">
            <a:avLst/>
          </a:prstGeom>
          <a:noFill/>
        </p:spPr>
        <p:txBody>
          <a:bodyPr wrap="none" rtlCol="0">
            <a:spAutoFit/>
          </a:bodyPr>
          <a:lstStyle/>
          <a:p>
            <a:r>
              <a:rPr lang="th-TH" sz="4000" b="1" dirty="0">
                <a:latin typeface="Angsana New" panose="02020603050405020304" pitchFamily="18" charset="-34"/>
                <a:cs typeface="Angsana New" panose="02020603050405020304" pitchFamily="18" charset="-34"/>
              </a:rPr>
              <a:t>ภาพแสดงการทำงานของเรดาร์ตรวจการณ์/เดินเรือ</a:t>
            </a:r>
            <a:endParaRPr lang="en-US" sz="4000" b="1"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42526811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สี่เหลี่ยมผืนผ้า 3"/>
          <p:cNvSpPr/>
          <p:nvPr/>
        </p:nvSpPr>
        <p:spPr>
          <a:xfrm>
            <a:off x="428497" y="260649"/>
            <a:ext cx="9127014" cy="646331"/>
          </a:xfrm>
          <a:prstGeom prst="rect">
            <a:avLst/>
          </a:prstGeom>
        </p:spPr>
        <p:txBody>
          <a:bodyPr wrap="square">
            <a:spAutoFit/>
          </a:bodyPr>
          <a:lstStyle/>
          <a:p>
            <a:pPr lvl="0" algn="ctr" eaLnBrk="0" fontAlgn="base" hangingPunct="0">
              <a:spcBef>
                <a:spcPct val="0"/>
              </a:spcBef>
              <a:spcAft>
                <a:spcPct val="0"/>
              </a:spcAft>
            </a:pPr>
            <a:r>
              <a:rPr lang="th-TH" sz="3600" b="1" dirty="0">
                <a:solidFill>
                  <a:srgbClr val="0000FF"/>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๔</a:t>
            </a:r>
            <a:r>
              <a:rPr kumimoji="0" lang="th-TH" sz="3600" b="1" i="0" u="none" strike="noStrike" cap="none" normalizeH="0" baseline="0" dirty="0">
                <a:ln>
                  <a:noFill/>
                </a:ln>
                <a:solidFill>
                  <a:srgbClr val="0000FF"/>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.เครื่อง</a:t>
            </a:r>
            <a:r>
              <a:rPr lang="th-TH" sz="3600" b="1" dirty="0">
                <a:solidFill>
                  <a:srgbClr val="0000FF"/>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วัดทิศทางความเร็วลม/เครื่องตรวจอากาศประจำเรือ</a:t>
            </a:r>
            <a:endParaRPr lang="en-US" sz="3600"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endParaRPr>
          </a:p>
        </p:txBody>
      </p:sp>
      <p:pic>
        <p:nvPicPr>
          <p:cNvPr id="11266" name="Picture 2" descr="nu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97" y="1547788"/>
            <a:ext cx="6864763" cy="4752528"/>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Airmar 110WX WeatherStation | Blue V."/>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30639" y="1547788"/>
            <a:ext cx="2536907" cy="2341760"/>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WS2-USB - Airmar WeatherStation U200 N2K/USB Interface/Gateway - WS2-USB  for only $387.96 !"/>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560"/>
          <a:stretch/>
        </p:blipFill>
        <p:spPr bwMode="auto">
          <a:xfrm>
            <a:off x="7446322" y="4397606"/>
            <a:ext cx="2421225" cy="1857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73270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สี่เหลี่ยมผืนผ้า 3"/>
          <p:cNvSpPr/>
          <p:nvPr/>
        </p:nvSpPr>
        <p:spPr>
          <a:xfrm>
            <a:off x="331464" y="1128743"/>
            <a:ext cx="9127014" cy="1200329"/>
          </a:xfrm>
          <a:prstGeom prst="rect">
            <a:avLst/>
          </a:prstGeom>
        </p:spPr>
        <p:txBody>
          <a:bodyPr wrap="square">
            <a:spAutoFit/>
          </a:bodyPr>
          <a:lstStyle/>
          <a:p>
            <a:pPr lvl="0" eaLnBrk="0" fontAlgn="base" hangingPunct="0">
              <a:spcBef>
                <a:spcPct val="0"/>
              </a:spcBef>
              <a:spcAft>
                <a:spcPct val="0"/>
              </a:spcAft>
            </a:pPr>
            <a:r>
              <a:rPr kumimoji="0" lang="en-US" b="0" i="0" u="none" strike="noStrike" cap="none" normalizeH="0" baseline="0" dirty="0">
                <a:ln>
                  <a:noFill/>
                </a:ln>
                <a:solidFill>
                  <a:srgbClr val="000000"/>
                </a:solidFill>
                <a:effectLst/>
                <a:latin typeface="Angsana New" panose="02020603050405020304" pitchFamily="18" charset="-34"/>
                <a:cs typeface="Angsana New" panose="02020603050405020304" pitchFamily="18" charset="-34"/>
              </a:rPr>
              <a:t>Echo Sounder </a:t>
            </a:r>
            <a:r>
              <a:rPr kumimoji="0" lang="th-TH" b="0" i="0" u="none" strike="noStrike" cap="none" normalizeH="0" baseline="0" dirty="0">
                <a:ln>
                  <a:noFill/>
                </a:ln>
                <a:solidFill>
                  <a:srgbClr val="000000"/>
                </a:solidFill>
                <a:effectLst/>
                <a:latin typeface="Angsana New" panose="02020603050405020304" pitchFamily="18" charset="-34"/>
                <a:cs typeface="Angsana New" panose="02020603050405020304" pitchFamily="18" charset="-34"/>
              </a:rPr>
              <a:t>เป็นอุปกรณ์ช่วยในการเดินเรือสำหรับใช้เป็นเครื่องวัดระดับความลึกของน้ำใต้เรือในขณะที่กำลังแล่นเรืออยู่ในทะเล เพื่อให้ผู้ที่นำเรือทราบได้ว่าเรือได้แล่นอยู่ในเขตน้ำที่มีความลึกจากใต้ท้องเรือลงไปเป็นระยะความลึกเท่าไร ป้องกันมิให้เรือ แล่นเข้าไปในบริเวณ เขตน้ำตื้น อันอาจเป็นเป็นภัยต่อตัวเรือได้</a:t>
            </a:r>
          </a:p>
          <a:p>
            <a:pPr lvl="0" eaLnBrk="0" fontAlgn="base" hangingPunct="0">
              <a:spcBef>
                <a:spcPct val="0"/>
              </a:spcBef>
              <a:spcAft>
                <a:spcPct val="0"/>
              </a:spcAft>
            </a:pPr>
            <a:r>
              <a:rPr lang="en-US" dirty="0">
                <a:solidFill>
                  <a:srgbClr val="000000"/>
                </a:solidFill>
                <a:latin typeface="Angsana New" panose="02020603050405020304" pitchFamily="18" charset="-34"/>
                <a:cs typeface="Angsana New" panose="02020603050405020304" pitchFamily="18" charset="-34"/>
              </a:rPr>
              <a:t> </a:t>
            </a:r>
            <a:endParaRPr lang="en-US" dirty="0"/>
          </a:p>
        </p:txBody>
      </p:sp>
      <p:pic>
        <p:nvPicPr>
          <p:cNvPr id="12292" name="Picture 4" descr="Samyung SES-5000 Echosounder"/>
          <p:cNvPicPr>
            <a:picLocks noChangeAspect="1" noChangeArrowheads="1"/>
          </p:cNvPicPr>
          <p:nvPr/>
        </p:nvPicPr>
        <p:blipFill rotWithShape="1">
          <a:blip r:embed="rId2">
            <a:extLst>
              <a:ext uri="{28A0092B-C50C-407E-A947-70E740481C1C}">
                <a14:useLocalDpi xmlns:a14="http://schemas.microsoft.com/office/drawing/2010/main" val="0"/>
              </a:ext>
            </a:extLst>
          </a:blip>
          <a:srcRect l="11440" t="13000" r="11560" b="9500"/>
          <a:stretch/>
        </p:blipFill>
        <p:spPr bwMode="auto">
          <a:xfrm>
            <a:off x="5395953" y="2374590"/>
            <a:ext cx="3847523" cy="3574621"/>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Single Beam Echo Sounders - Kongsberg Maritime"/>
          <p:cNvPicPr>
            <a:picLocks noChangeAspect="1" noChangeArrowheads="1"/>
          </p:cNvPicPr>
          <p:nvPr/>
        </p:nvPicPr>
        <p:blipFill rotWithShape="1">
          <a:blip r:embed="rId3">
            <a:extLst>
              <a:ext uri="{28A0092B-C50C-407E-A947-70E740481C1C}">
                <a14:useLocalDpi xmlns:a14="http://schemas.microsoft.com/office/drawing/2010/main" val="0"/>
              </a:ext>
            </a:extLst>
          </a:blip>
          <a:srcRect l="30996" t="15556" r="7441"/>
          <a:stretch/>
        </p:blipFill>
        <p:spPr bwMode="auto">
          <a:xfrm>
            <a:off x="331464" y="2335000"/>
            <a:ext cx="4852702" cy="3456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97484" y="209034"/>
            <a:ext cx="7083991" cy="646331"/>
          </a:xfrm>
          <a:prstGeom prst="rect">
            <a:avLst/>
          </a:prstGeom>
        </p:spPr>
        <p:txBody>
          <a:bodyPr wrap="none">
            <a:spAutoFit/>
          </a:bodyPr>
          <a:lstStyle/>
          <a:p>
            <a:pPr lvl="0" eaLnBrk="0" fontAlgn="base" hangingPunct="0">
              <a:spcBef>
                <a:spcPct val="0"/>
              </a:spcBef>
              <a:spcAft>
                <a:spcPct val="0"/>
              </a:spcAft>
            </a:pPr>
            <a:r>
              <a:rPr lang="th-TH" sz="3600" b="1" dirty="0">
                <a:solidFill>
                  <a:srgbClr val="0000FF"/>
                </a:solidFill>
                <a:latin typeface="Angsana New" panose="02020603050405020304" pitchFamily="18" charset="-34"/>
                <a:cs typeface="Angsana New" panose="02020603050405020304" pitchFamily="18" charset="-34"/>
                <a:hlinkClick r:id="rId4"/>
              </a:rPr>
              <a:t>๕.เครื่องหยั่งความลึกน้ำสำหรับเดินเรือ </a:t>
            </a:r>
            <a:r>
              <a:rPr lang="en-US" sz="3600" b="1" dirty="0">
                <a:solidFill>
                  <a:srgbClr val="0000FF"/>
                </a:solidFill>
                <a:latin typeface="Angsana New" panose="02020603050405020304" pitchFamily="18" charset="-34"/>
                <a:cs typeface="Angsana New" panose="02020603050405020304" pitchFamily="18" charset="-34"/>
                <a:hlinkClick r:id="rId4"/>
              </a:rPr>
              <a:t>(Echo Sounder)</a:t>
            </a:r>
            <a:endParaRPr lang="en-US" sz="3600"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310083675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สี่เหลี่ยมผืนผ้า 3"/>
          <p:cNvSpPr/>
          <p:nvPr/>
        </p:nvSpPr>
        <p:spPr>
          <a:xfrm>
            <a:off x="333640" y="1189201"/>
            <a:ext cx="9127014" cy="1015663"/>
          </a:xfrm>
          <a:prstGeom prst="rect">
            <a:avLst/>
          </a:prstGeom>
        </p:spPr>
        <p:txBody>
          <a:bodyPr wrap="square">
            <a:spAutoFit/>
          </a:bodyPr>
          <a:lstStyle/>
          <a:p>
            <a:pPr lvl="0" eaLnBrk="0" fontAlgn="base" hangingPunct="0">
              <a:spcBef>
                <a:spcPct val="0"/>
              </a:spcBef>
              <a:spcAft>
                <a:spcPct val="0"/>
              </a:spcAft>
            </a:pPr>
            <a:r>
              <a:rPr lang="en-US" sz="2000" b="1" dirty="0">
                <a:solidFill>
                  <a:srgbClr val="000000"/>
                </a:solidFill>
                <a:latin typeface="Angsana New" panose="02020603050405020304" pitchFamily="18" charset="-34"/>
                <a:cs typeface="Angsana New" panose="02020603050405020304" pitchFamily="18" charset="-34"/>
              </a:rPr>
              <a:t>IMO </a:t>
            </a:r>
            <a:r>
              <a:rPr lang="th-TH" sz="2000" b="1" dirty="0">
                <a:solidFill>
                  <a:srgbClr val="000000"/>
                </a:solidFill>
                <a:latin typeface="Angsana New" panose="02020603050405020304" pitchFamily="18" charset="-34"/>
                <a:cs typeface="Angsana New" panose="02020603050405020304" pitchFamily="18" charset="-34"/>
              </a:rPr>
              <a:t>ได้กำหนดให้ เรือโดยสาร</a:t>
            </a:r>
            <a:r>
              <a:rPr lang="en-US" sz="2000" b="1" dirty="0">
                <a:solidFill>
                  <a:srgbClr val="000000"/>
                </a:solidFill>
                <a:latin typeface="Angsana New" panose="02020603050405020304" pitchFamily="18" charset="-34"/>
                <a:cs typeface="Angsana New" panose="02020603050405020304" pitchFamily="18" charset="-34"/>
              </a:rPr>
              <a:t>, </a:t>
            </a:r>
            <a:r>
              <a:rPr lang="th-TH" sz="2000" b="1" dirty="0">
                <a:solidFill>
                  <a:srgbClr val="000000"/>
                </a:solidFill>
                <a:latin typeface="Angsana New" panose="02020603050405020304" pitchFamily="18" charset="-34"/>
                <a:cs typeface="Angsana New" panose="02020603050405020304" pitchFamily="18" charset="-34"/>
              </a:rPr>
              <a:t>เรือสินค้า </a:t>
            </a:r>
            <a:r>
              <a:rPr lang="en-US" sz="2000" b="1" dirty="0">
                <a:solidFill>
                  <a:srgbClr val="000000"/>
                </a:solidFill>
                <a:latin typeface="Angsana New" panose="02020603050405020304" pitchFamily="18" charset="-34"/>
                <a:cs typeface="Angsana New" panose="02020603050405020304" pitchFamily="18" charset="-34"/>
              </a:rPr>
              <a:t>(</a:t>
            </a:r>
            <a:r>
              <a:rPr lang="th-TH" sz="2000" b="1" dirty="0">
                <a:solidFill>
                  <a:srgbClr val="000000"/>
                </a:solidFill>
                <a:latin typeface="Angsana New" panose="02020603050405020304" pitchFamily="18" charset="-34"/>
                <a:cs typeface="Angsana New" panose="02020603050405020304" pitchFamily="18" charset="-34"/>
              </a:rPr>
              <a:t>ขนาด </a:t>
            </a:r>
            <a:r>
              <a:rPr lang="en-US" sz="2000" b="1" dirty="0">
                <a:solidFill>
                  <a:srgbClr val="000000"/>
                </a:solidFill>
                <a:latin typeface="Angsana New" panose="02020603050405020304" pitchFamily="18" charset="-34"/>
                <a:cs typeface="Angsana New" panose="02020603050405020304" pitchFamily="18" charset="-34"/>
              </a:rPr>
              <a:t>300</a:t>
            </a:r>
            <a:r>
              <a:rPr lang="th-TH" sz="2000" b="1" dirty="0">
                <a:solidFill>
                  <a:srgbClr val="000000"/>
                </a:solidFill>
                <a:latin typeface="Angsana New" panose="02020603050405020304" pitchFamily="18" charset="-34"/>
                <a:cs typeface="Angsana New" panose="02020603050405020304" pitchFamily="18" charset="-34"/>
              </a:rPr>
              <a:t> ตัน</a:t>
            </a:r>
            <a:r>
              <a:rPr lang="th-TH" sz="2000" b="1" dirty="0" err="1">
                <a:solidFill>
                  <a:srgbClr val="000000"/>
                </a:solidFill>
                <a:latin typeface="Angsana New" panose="02020603050405020304" pitchFamily="18" charset="-34"/>
                <a:cs typeface="Angsana New" panose="02020603050405020304" pitchFamily="18" charset="-34"/>
              </a:rPr>
              <a:t>กรอส</a:t>
            </a:r>
            <a:r>
              <a:rPr lang="th-TH" sz="2000" b="1" dirty="0">
                <a:solidFill>
                  <a:srgbClr val="000000"/>
                </a:solidFill>
                <a:latin typeface="Angsana New" panose="02020603050405020304" pitchFamily="18" charset="-34"/>
                <a:cs typeface="Angsana New" panose="02020603050405020304" pitchFamily="18" charset="-34"/>
              </a:rPr>
              <a:t>ขึ้นไป และเดินทางระหว่างประเทศ</a:t>
            </a:r>
            <a:r>
              <a:rPr lang="en-US" sz="2000" b="1" dirty="0">
                <a:solidFill>
                  <a:srgbClr val="000000"/>
                </a:solidFill>
                <a:latin typeface="Angsana New" panose="02020603050405020304" pitchFamily="18" charset="-34"/>
                <a:cs typeface="Angsana New" panose="02020603050405020304" pitchFamily="18" charset="-34"/>
              </a:rPr>
              <a:t>) </a:t>
            </a:r>
            <a:endParaRPr lang="th-TH" sz="2000" b="1" dirty="0">
              <a:solidFill>
                <a:srgbClr val="000000"/>
              </a:solidFill>
              <a:latin typeface="Angsana New" panose="02020603050405020304" pitchFamily="18" charset="-34"/>
              <a:cs typeface="Angsana New" panose="02020603050405020304" pitchFamily="18" charset="-34"/>
            </a:endParaRPr>
          </a:p>
          <a:p>
            <a:pPr lvl="0" eaLnBrk="0" fontAlgn="base" hangingPunct="0">
              <a:spcBef>
                <a:spcPct val="0"/>
              </a:spcBef>
              <a:spcAft>
                <a:spcPct val="0"/>
              </a:spcAft>
            </a:pPr>
            <a:r>
              <a:rPr lang="th-TH" sz="2000" b="1" dirty="0">
                <a:solidFill>
                  <a:srgbClr val="000000"/>
                </a:solidFill>
                <a:latin typeface="Angsana New" panose="02020603050405020304" pitchFamily="18" charset="-34"/>
                <a:cs typeface="Angsana New" panose="02020603050405020304" pitchFamily="18" charset="-34"/>
              </a:rPr>
              <a:t>และ เรือสินค้า </a:t>
            </a:r>
            <a:r>
              <a:rPr lang="en-US" sz="2000" b="1" dirty="0">
                <a:solidFill>
                  <a:srgbClr val="000000"/>
                </a:solidFill>
                <a:latin typeface="Angsana New" panose="02020603050405020304" pitchFamily="18" charset="-34"/>
                <a:cs typeface="Angsana New" panose="02020603050405020304" pitchFamily="18" charset="-34"/>
              </a:rPr>
              <a:t>(</a:t>
            </a:r>
            <a:r>
              <a:rPr lang="th-TH" sz="2000" b="1" dirty="0">
                <a:solidFill>
                  <a:srgbClr val="000000"/>
                </a:solidFill>
                <a:latin typeface="Angsana New" panose="02020603050405020304" pitchFamily="18" charset="-34"/>
                <a:cs typeface="Angsana New" panose="02020603050405020304" pitchFamily="18" charset="-34"/>
              </a:rPr>
              <a:t>ขนาด </a:t>
            </a:r>
            <a:r>
              <a:rPr lang="en-US" sz="2000" b="1" dirty="0">
                <a:solidFill>
                  <a:srgbClr val="000000"/>
                </a:solidFill>
                <a:latin typeface="Angsana New" panose="02020603050405020304" pitchFamily="18" charset="-34"/>
                <a:cs typeface="Angsana New" panose="02020603050405020304" pitchFamily="18" charset="-34"/>
              </a:rPr>
              <a:t>500</a:t>
            </a:r>
            <a:r>
              <a:rPr lang="th-TH" sz="2000" b="1" dirty="0">
                <a:solidFill>
                  <a:srgbClr val="000000"/>
                </a:solidFill>
                <a:latin typeface="Angsana New" panose="02020603050405020304" pitchFamily="18" charset="-34"/>
                <a:cs typeface="Angsana New" panose="02020603050405020304" pitchFamily="18" charset="-34"/>
              </a:rPr>
              <a:t> ตัน</a:t>
            </a:r>
            <a:r>
              <a:rPr lang="th-TH" sz="2000" b="1" dirty="0" err="1">
                <a:solidFill>
                  <a:srgbClr val="000000"/>
                </a:solidFill>
                <a:latin typeface="Angsana New" panose="02020603050405020304" pitchFamily="18" charset="-34"/>
                <a:cs typeface="Angsana New" panose="02020603050405020304" pitchFamily="18" charset="-34"/>
              </a:rPr>
              <a:t>กรอส</a:t>
            </a:r>
            <a:r>
              <a:rPr lang="th-TH" sz="2000" b="1" dirty="0">
                <a:solidFill>
                  <a:srgbClr val="000000"/>
                </a:solidFill>
                <a:latin typeface="Angsana New" panose="02020603050405020304" pitchFamily="18" charset="-34"/>
                <a:cs typeface="Angsana New" panose="02020603050405020304" pitchFamily="18" charset="-34"/>
              </a:rPr>
              <a:t> ขึ้นไปที่ไม่ได้เดินทางระหว่างประเทศ</a:t>
            </a:r>
            <a:r>
              <a:rPr lang="en-US" sz="2000" b="1" dirty="0">
                <a:solidFill>
                  <a:srgbClr val="000000"/>
                </a:solidFill>
                <a:latin typeface="Angsana New" panose="02020603050405020304" pitchFamily="18" charset="-34"/>
                <a:cs typeface="Angsana New" panose="02020603050405020304" pitchFamily="18" charset="-34"/>
              </a:rPr>
              <a:t>) </a:t>
            </a:r>
            <a:r>
              <a:rPr lang="th-TH" sz="2000" b="1" dirty="0">
                <a:solidFill>
                  <a:srgbClr val="000000"/>
                </a:solidFill>
                <a:latin typeface="Angsana New" panose="02020603050405020304" pitchFamily="18" charset="-34"/>
                <a:cs typeface="Angsana New" panose="02020603050405020304" pitchFamily="18" charset="-34"/>
              </a:rPr>
              <a:t>ทุกลำต้องติดตั้งระบบ</a:t>
            </a:r>
          </a:p>
          <a:p>
            <a:pPr lvl="0" eaLnBrk="0" fontAlgn="base" hangingPunct="0">
              <a:spcBef>
                <a:spcPct val="0"/>
              </a:spcBef>
              <a:spcAft>
                <a:spcPct val="0"/>
              </a:spcAft>
            </a:pPr>
            <a:r>
              <a:rPr lang="th-TH" sz="2000" b="1" dirty="0">
                <a:solidFill>
                  <a:srgbClr val="000000"/>
                </a:solidFill>
                <a:latin typeface="Angsana New" panose="02020603050405020304" pitchFamily="18" charset="-34"/>
                <a:cs typeface="Angsana New" panose="02020603050405020304" pitchFamily="18" charset="-34"/>
              </a:rPr>
              <a:t> </a:t>
            </a:r>
            <a:r>
              <a:rPr lang="en-US" sz="2000" b="1" dirty="0">
                <a:solidFill>
                  <a:srgbClr val="000000"/>
                </a:solidFill>
                <a:latin typeface="Angsana New" panose="02020603050405020304" pitchFamily="18" charset="-34"/>
                <a:cs typeface="Angsana New" panose="02020603050405020304" pitchFamily="18" charset="-34"/>
              </a:rPr>
              <a:t>AIS – Automatic Identification System</a:t>
            </a:r>
            <a:r>
              <a:rPr lang="th-TH" sz="2000" b="1" dirty="0">
                <a:solidFill>
                  <a:srgbClr val="000000"/>
                </a:solidFill>
                <a:latin typeface="Angsana New" panose="02020603050405020304" pitchFamily="18" charset="-34"/>
                <a:cs typeface="Angsana New" panose="02020603050405020304" pitchFamily="18" charset="-34"/>
              </a:rPr>
              <a:t> ภายใน </a:t>
            </a:r>
            <a:r>
              <a:rPr lang="en-US" sz="2000" b="1" dirty="0">
                <a:solidFill>
                  <a:srgbClr val="000000"/>
                </a:solidFill>
                <a:latin typeface="Angsana New" panose="02020603050405020304" pitchFamily="18" charset="-34"/>
                <a:cs typeface="Angsana New" panose="02020603050405020304" pitchFamily="18" charset="-34"/>
              </a:rPr>
              <a:t>31</a:t>
            </a:r>
            <a:r>
              <a:rPr lang="th-TH" sz="2000" b="1" dirty="0">
                <a:solidFill>
                  <a:srgbClr val="000000"/>
                </a:solidFill>
                <a:latin typeface="Angsana New" panose="02020603050405020304" pitchFamily="18" charset="-34"/>
                <a:cs typeface="Angsana New" panose="02020603050405020304" pitchFamily="18" charset="-34"/>
              </a:rPr>
              <a:t> ธันวาคม ค</a:t>
            </a:r>
            <a:r>
              <a:rPr lang="en-US" sz="2000" b="1" dirty="0">
                <a:solidFill>
                  <a:srgbClr val="000000"/>
                </a:solidFill>
                <a:latin typeface="Angsana New" panose="02020603050405020304" pitchFamily="18" charset="-34"/>
                <a:cs typeface="Angsana New" panose="02020603050405020304" pitchFamily="18" charset="-34"/>
              </a:rPr>
              <a:t>.</a:t>
            </a:r>
            <a:r>
              <a:rPr lang="th-TH" sz="2000" b="1" dirty="0">
                <a:solidFill>
                  <a:srgbClr val="000000"/>
                </a:solidFill>
                <a:latin typeface="Angsana New" panose="02020603050405020304" pitchFamily="18" charset="-34"/>
                <a:cs typeface="Angsana New" panose="02020603050405020304" pitchFamily="18" charset="-34"/>
              </a:rPr>
              <a:t>ศ</a:t>
            </a:r>
            <a:r>
              <a:rPr lang="en-US" sz="2000" b="1" dirty="0">
                <a:solidFill>
                  <a:srgbClr val="000000"/>
                </a:solidFill>
                <a:latin typeface="Angsana New" panose="02020603050405020304" pitchFamily="18" charset="-34"/>
                <a:cs typeface="Angsana New" panose="02020603050405020304" pitchFamily="18" charset="-34"/>
              </a:rPr>
              <a:t>. 2004</a:t>
            </a:r>
            <a:endParaRPr lang="en-US" sz="2000" b="1" dirty="0">
              <a:latin typeface="Angsana New" panose="02020603050405020304" pitchFamily="18" charset="-34"/>
              <a:cs typeface="Angsana New" panose="02020603050405020304" pitchFamily="18" charset="-34"/>
            </a:endParaRPr>
          </a:p>
        </p:txBody>
      </p:sp>
      <p:sp>
        <p:nvSpPr>
          <p:cNvPr id="2" name="AutoShape 2" descr="AUTOMATIC IDENTIFICATION SYSTEM ( AIS )"/>
          <p:cNvSpPr>
            <a:spLocks noChangeAspect="1" noChangeArrowheads="1"/>
          </p:cNvSpPr>
          <p:nvPr/>
        </p:nvSpPr>
        <p:spPr bwMode="auto">
          <a:xfrm>
            <a:off x="168540" y="-144463"/>
            <a:ext cx="3302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AUTOMATIC IDENTIFICATION SYSTEM ( AIS )"/>
          <p:cNvSpPr>
            <a:spLocks noChangeAspect="1" noChangeArrowheads="1"/>
          </p:cNvSpPr>
          <p:nvPr/>
        </p:nvSpPr>
        <p:spPr bwMode="auto">
          <a:xfrm>
            <a:off x="333640" y="7938"/>
            <a:ext cx="3302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AUTOMATIC IDENTIFICATION SYSTEM ( AIS )"/>
          <p:cNvSpPr>
            <a:spLocks noChangeAspect="1" noChangeArrowheads="1"/>
          </p:cNvSpPr>
          <p:nvPr/>
        </p:nvSpPr>
        <p:spPr bwMode="auto">
          <a:xfrm>
            <a:off x="498740" y="160338"/>
            <a:ext cx="3302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AUTOMATIC IDENTIFICATION SYSTEM ( AIS )"/>
          <p:cNvSpPr>
            <a:spLocks noChangeAspect="1" noChangeArrowheads="1"/>
          </p:cNvSpPr>
          <p:nvPr/>
        </p:nvSpPr>
        <p:spPr bwMode="auto">
          <a:xfrm>
            <a:off x="663840" y="312738"/>
            <a:ext cx="3302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322" name="Picture 10" descr="AIS (Automatic Identification System)"/>
          <p:cNvPicPr>
            <a:picLocks noChangeAspect="1" noChangeArrowheads="1"/>
          </p:cNvPicPr>
          <p:nvPr/>
        </p:nvPicPr>
        <p:blipFill rotWithShape="1">
          <a:blip r:embed="rId2">
            <a:extLst>
              <a:ext uri="{28A0092B-C50C-407E-A947-70E740481C1C}">
                <a14:useLocalDpi xmlns:a14="http://schemas.microsoft.com/office/drawing/2010/main" val="0"/>
              </a:ext>
            </a:extLst>
          </a:blip>
          <a:srcRect l="5971" r="5983"/>
          <a:stretch/>
        </p:blipFill>
        <p:spPr bwMode="auto">
          <a:xfrm>
            <a:off x="158044" y="2204864"/>
            <a:ext cx="6443856" cy="381642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825208" y="2019062"/>
            <a:ext cx="2505814" cy="2400657"/>
          </a:xfrm>
          <a:prstGeom prst="rect">
            <a:avLst/>
          </a:prstGeom>
          <a:noFill/>
        </p:spPr>
        <p:txBody>
          <a:bodyPr wrap="none" rtlCol="0">
            <a:spAutoFit/>
          </a:bodyPr>
          <a:lstStyle/>
          <a:p>
            <a:r>
              <a:rPr lang="th-TH" sz="2400" b="1" dirty="0">
                <a:latin typeface="Angsana New" panose="02020603050405020304" pitchFamily="18" charset="-34"/>
                <a:cs typeface="Angsana New" panose="02020603050405020304" pitchFamily="18" charset="-34"/>
              </a:rPr>
              <a:t>อุปกรณ์ต่างๆ ในระบบ  </a:t>
            </a:r>
            <a:r>
              <a:rPr lang="en-US" sz="2400" b="1" dirty="0">
                <a:latin typeface="Angsana New" panose="02020603050405020304" pitchFamily="18" charset="-34"/>
                <a:cs typeface="Angsana New" panose="02020603050405020304" pitchFamily="18" charset="-34"/>
              </a:rPr>
              <a:t>AIS</a:t>
            </a:r>
          </a:p>
          <a:p>
            <a:endParaRPr lang="th-TH" b="1" dirty="0">
              <a:latin typeface="Angsana New" panose="02020603050405020304" pitchFamily="18" charset="-34"/>
              <a:cs typeface="Angsana New" panose="02020603050405020304" pitchFamily="18" charset="-34"/>
            </a:endParaRPr>
          </a:p>
          <a:p>
            <a:r>
              <a:rPr lang="th-TH" b="1" dirty="0">
                <a:latin typeface="Angsana New" panose="02020603050405020304" pitchFamily="18" charset="-34"/>
                <a:cs typeface="Angsana New" panose="02020603050405020304" pitchFamily="18" charset="-34"/>
              </a:rPr>
              <a:t>๑. </a:t>
            </a:r>
            <a:r>
              <a:rPr lang="en-US" b="1" dirty="0">
                <a:latin typeface="Angsana New" panose="02020603050405020304" pitchFamily="18" charset="-34"/>
                <a:cs typeface="Angsana New" panose="02020603050405020304" pitchFamily="18" charset="-34"/>
              </a:rPr>
              <a:t>AIS Base station</a:t>
            </a:r>
          </a:p>
          <a:p>
            <a:r>
              <a:rPr lang="th-TH" b="1" dirty="0">
                <a:latin typeface="Angsana New" panose="02020603050405020304" pitchFamily="18" charset="-34"/>
                <a:cs typeface="Angsana New" panose="02020603050405020304" pitchFamily="18" charset="-34"/>
              </a:rPr>
              <a:t>๒. </a:t>
            </a:r>
            <a:r>
              <a:rPr lang="en-US" b="1" dirty="0">
                <a:latin typeface="Angsana New" panose="02020603050405020304" pitchFamily="18" charset="-34"/>
                <a:cs typeface="Angsana New" panose="02020603050405020304" pitchFamily="18" charset="-34"/>
              </a:rPr>
              <a:t>AIS A to N</a:t>
            </a:r>
          </a:p>
          <a:p>
            <a:r>
              <a:rPr lang="th-TH" b="1" dirty="0">
                <a:latin typeface="Angsana New" panose="02020603050405020304" pitchFamily="18" charset="-34"/>
                <a:cs typeface="Angsana New" panose="02020603050405020304" pitchFamily="18" charset="-34"/>
              </a:rPr>
              <a:t>๓. </a:t>
            </a:r>
            <a:r>
              <a:rPr lang="en-US" b="1" dirty="0">
                <a:latin typeface="Angsana New" panose="02020603050405020304" pitchFamily="18" charset="-34"/>
                <a:cs typeface="Angsana New" panose="02020603050405020304" pitchFamily="18" charset="-34"/>
              </a:rPr>
              <a:t>AIS Repeater</a:t>
            </a:r>
          </a:p>
          <a:p>
            <a:r>
              <a:rPr lang="th-TH" b="1" dirty="0">
                <a:latin typeface="Angsana New" panose="02020603050405020304" pitchFamily="18" charset="-34"/>
                <a:cs typeface="Angsana New" panose="02020603050405020304" pitchFamily="18" charset="-34"/>
              </a:rPr>
              <a:t>๔. </a:t>
            </a:r>
            <a:r>
              <a:rPr lang="en-US" b="1" dirty="0">
                <a:latin typeface="Angsana New" panose="02020603050405020304" pitchFamily="18" charset="-34"/>
                <a:cs typeface="Angsana New" panose="02020603050405020304" pitchFamily="18" charset="-34"/>
              </a:rPr>
              <a:t>AIS transponder</a:t>
            </a:r>
          </a:p>
          <a:p>
            <a:r>
              <a:rPr lang="en-US" b="1" dirty="0">
                <a:latin typeface="Angsana New" panose="02020603050405020304" pitchFamily="18" charset="-34"/>
                <a:cs typeface="Angsana New" panose="02020603050405020304" pitchFamily="18" charset="-34"/>
              </a:rPr>
              <a:t>    </a:t>
            </a:r>
            <a:r>
              <a:rPr lang="th-TH" b="1" dirty="0">
                <a:latin typeface="Angsana New" panose="02020603050405020304" pitchFamily="18" charset="-34"/>
                <a:cs typeface="Angsana New" panose="02020603050405020304" pitchFamily="18" charset="-34"/>
              </a:rPr>
              <a:t>๔.๑</a:t>
            </a:r>
            <a:r>
              <a:rPr lang="en-US" b="1" dirty="0">
                <a:latin typeface="Angsana New" panose="02020603050405020304" pitchFamily="18" charset="-34"/>
                <a:cs typeface="Angsana New" panose="02020603050405020304" pitchFamily="18" charset="-34"/>
              </a:rPr>
              <a:t> class A </a:t>
            </a:r>
            <a:r>
              <a:rPr lang="en-US" b="1" dirty="0" err="1">
                <a:latin typeface="Angsana New" panose="02020603050405020304" pitchFamily="18" charset="-34"/>
                <a:cs typeface="Angsana New" panose="02020603050405020304" pitchFamily="18" charset="-34"/>
              </a:rPr>
              <a:t>Solas</a:t>
            </a:r>
            <a:r>
              <a:rPr lang="en-US" b="1" dirty="0">
                <a:latin typeface="Angsana New" panose="02020603050405020304" pitchFamily="18" charset="-34"/>
                <a:cs typeface="Angsana New" panose="02020603050405020304" pitchFamily="18" charset="-34"/>
              </a:rPr>
              <a:t> Class</a:t>
            </a:r>
          </a:p>
          <a:p>
            <a:r>
              <a:rPr lang="en-US" b="1" dirty="0">
                <a:latin typeface="Angsana New" panose="02020603050405020304" pitchFamily="18" charset="-34"/>
                <a:cs typeface="Angsana New" panose="02020603050405020304" pitchFamily="18" charset="-34"/>
              </a:rPr>
              <a:t>    </a:t>
            </a:r>
            <a:r>
              <a:rPr lang="th-TH" b="1" dirty="0">
                <a:latin typeface="Angsana New" panose="02020603050405020304" pitchFamily="18" charset="-34"/>
                <a:cs typeface="Angsana New" panose="02020603050405020304" pitchFamily="18" charset="-34"/>
              </a:rPr>
              <a:t>๔.๒ </a:t>
            </a:r>
            <a:r>
              <a:rPr lang="en-US" b="1" dirty="0">
                <a:latin typeface="Angsana New" panose="02020603050405020304" pitchFamily="18" charset="-34"/>
                <a:cs typeface="Angsana New" panose="02020603050405020304" pitchFamily="18" charset="-34"/>
              </a:rPr>
              <a:t>Class B Non </a:t>
            </a:r>
            <a:r>
              <a:rPr lang="en-US" b="1" dirty="0" err="1">
                <a:latin typeface="Angsana New" panose="02020603050405020304" pitchFamily="18" charset="-34"/>
                <a:cs typeface="Angsana New" panose="02020603050405020304" pitchFamily="18" charset="-34"/>
              </a:rPr>
              <a:t>Solas</a:t>
            </a:r>
            <a:r>
              <a:rPr lang="en-US" b="1" dirty="0">
                <a:latin typeface="Angsana New" panose="02020603050405020304" pitchFamily="18" charset="-34"/>
                <a:cs typeface="Angsana New" panose="02020603050405020304" pitchFamily="18" charset="-34"/>
              </a:rPr>
              <a:t> Class</a:t>
            </a:r>
          </a:p>
        </p:txBody>
      </p:sp>
      <p:pic>
        <p:nvPicPr>
          <p:cNvPr id="13323" name="Picture 11"/>
          <p:cNvPicPr>
            <a:picLocks noChangeAspect="1" noChangeArrowheads="1"/>
          </p:cNvPicPr>
          <p:nvPr/>
        </p:nvPicPr>
        <p:blipFill rotWithShape="1">
          <a:blip r:embed="rId3">
            <a:extLst>
              <a:ext uri="{28A0092B-C50C-407E-A947-70E740481C1C}">
                <a14:useLocalDpi xmlns:a14="http://schemas.microsoft.com/office/drawing/2010/main" val="0"/>
              </a:ext>
            </a:extLst>
          </a:blip>
          <a:srcRect l="4467" t="8635" r="50265" b="31928"/>
          <a:stretch/>
        </p:blipFill>
        <p:spPr bwMode="auto">
          <a:xfrm>
            <a:off x="6639679" y="4453368"/>
            <a:ext cx="3085690" cy="23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391243" y="236539"/>
            <a:ext cx="8156400" cy="584775"/>
          </a:xfrm>
          <a:prstGeom prst="rect">
            <a:avLst/>
          </a:prstGeom>
        </p:spPr>
        <p:txBody>
          <a:bodyPr wrap="none">
            <a:spAutoFit/>
          </a:bodyPr>
          <a:lstStyle/>
          <a:p>
            <a:pPr lvl="0" eaLnBrk="0" fontAlgn="base" hangingPunct="0">
              <a:spcBef>
                <a:spcPct val="0"/>
              </a:spcBef>
              <a:spcAft>
                <a:spcPct val="0"/>
              </a:spcAft>
            </a:pPr>
            <a:r>
              <a:rPr lang="th-TH" sz="3200" b="1" dirty="0">
                <a:solidFill>
                  <a:srgbClr val="0000FF"/>
                </a:solidFill>
                <a:latin typeface="Angsana New" panose="02020603050405020304" pitchFamily="18" charset="-34"/>
                <a:cs typeface="Angsana New" panose="02020603050405020304" pitchFamily="18" charset="-34"/>
                <a:hlinkClick r:id="rId4"/>
              </a:rPr>
              <a:t>๖. ระบบรายงานตนอัตโนมัติ </a:t>
            </a:r>
            <a:r>
              <a:rPr lang="th-TH" sz="3200" b="1" dirty="0" err="1">
                <a:solidFill>
                  <a:srgbClr val="0000FF"/>
                </a:solidFill>
                <a:latin typeface="Angsana New" panose="02020603050405020304" pitchFamily="18" charset="-34"/>
                <a:cs typeface="Angsana New" panose="02020603050405020304" pitchFamily="18" charset="-34"/>
                <a:hlinkClick r:id="rId4"/>
              </a:rPr>
              <a:t>Automatic</a:t>
            </a:r>
            <a:r>
              <a:rPr lang="th-TH" sz="3200" b="1" dirty="0">
                <a:solidFill>
                  <a:srgbClr val="0000FF"/>
                </a:solidFill>
                <a:latin typeface="Angsana New" panose="02020603050405020304" pitchFamily="18" charset="-34"/>
                <a:cs typeface="Angsana New" panose="02020603050405020304" pitchFamily="18" charset="-34"/>
                <a:hlinkClick r:id="rId4"/>
              </a:rPr>
              <a:t> </a:t>
            </a:r>
            <a:r>
              <a:rPr lang="th-TH" sz="3200" b="1" dirty="0" err="1">
                <a:solidFill>
                  <a:srgbClr val="0000FF"/>
                </a:solidFill>
                <a:latin typeface="Angsana New" panose="02020603050405020304" pitchFamily="18" charset="-34"/>
                <a:cs typeface="Angsana New" panose="02020603050405020304" pitchFamily="18" charset="-34"/>
                <a:hlinkClick r:id="rId4"/>
              </a:rPr>
              <a:t>Indentification</a:t>
            </a:r>
            <a:r>
              <a:rPr lang="th-TH" sz="3200" b="1" dirty="0">
                <a:solidFill>
                  <a:srgbClr val="0000FF"/>
                </a:solidFill>
                <a:latin typeface="Angsana New" panose="02020603050405020304" pitchFamily="18" charset="-34"/>
                <a:cs typeface="Angsana New" panose="02020603050405020304" pitchFamily="18" charset="-34"/>
                <a:hlinkClick r:id="rId4"/>
              </a:rPr>
              <a:t> </a:t>
            </a:r>
            <a:r>
              <a:rPr lang="th-TH" sz="3200" b="1" dirty="0" err="1">
                <a:solidFill>
                  <a:srgbClr val="0000FF"/>
                </a:solidFill>
                <a:latin typeface="Angsana New" panose="02020603050405020304" pitchFamily="18" charset="-34"/>
                <a:cs typeface="Angsana New" panose="02020603050405020304" pitchFamily="18" charset="-34"/>
                <a:hlinkClick r:id="rId4"/>
              </a:rPr>
              <a:t>System</a:t>
            </a:r>
            <a:r>
              <a:rPr lang="en-US" sz="3200" b="1" dirty="0">
                <a:solidFill>
                  <a:srgbClr val="0000FF"/>
                </a:solidFill>
                <a:latin typeface="Angsana New" panose="02020603050405020304" pitchFamily="18" charset="-34"/>
                <a:cs typeface="Angsana New" panose="02020603050405020304" pitchFamily="18" charset="-34"/>
              </a:rPr>
              <a:t> :</a:t>
            </a:r>
            <a:r>
              <a:rPr lang="th-TH" sz="3200" b="1" dirty="0">
                <a:solidFill>
                  <a:srgbClr val="0000FF"/>
                </a:solidFill>
                <a:latin typeface="Angsana New" panose="02020603050405020304" pitchFamily="18" charset="-34"/>
                <a:cs typeface="Angsana New" panose="02020603050405020304" pitchFamily="18" charset="-34"/>
                <a:hlinkClick r:id="rId4"/>
              </a:rPr>
              <a:t> </a:t>
            </a:r>
            <a:r>
              <a:rPr lang="th-TH" sz="3200" b="1" dirty="0" err="1">
                <a:solidFill>
                  <a:srgbClr val="0000FF"/>
                </a:solidFill>
                <a:latin typeface="Angsana New" panose="02020603050405020304" pitchFamily="18" charset="-34"/>
                <a:cs typeface="Angsana New" panose="02020603050405020304" pitchFamily="18" charset="-34"/>
                <a:hlinkClick r:id="rId4"/>
              </a:rPr>
              <a:t>AIS</a:t>
            </a:r>
            <a:r>
              <a:rPr lang="th-TH" sz="3200" b="1" dirty="0">
                <a:solidFill>
                  <a:srgbClr val="0000FF"/>
                </a:solidFill>
                <a:latin typeface="Angsana New" panose="02020603050405020304" pitchFamily="18" charset="-34"/>
                <a:cs typeface="Angsana New" panose="02020603050405020304" pitchFamily="18" charset="-34"/>
                <a:hlinkClick r:id="rId4"/>
              </a:rPr>
              <a:t> </a:t>
            </a:r>
            <a:endParaRPr lang="en-US" sz="3200"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3176607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arinerthai.net/comms/pics/ecc0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173" y="1164318"/>
            <a:ext cx="4000343" cy="315360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หน้าจอ Navigation Chart Plotter - Buy หน้าจอ Chart Plotter,หน้าจอ  Navigation Chart Plotter,หน้าจอนำทางแผนภูมิ Product on Alibaba.com"/>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3000" b="95625" l="1625" r="98500"/>
                    </a14:imgEffect>
                  </a14:imgLayer>
                </a14:imgProps>
              </a:ext>
              <a:ext uri="{28A0092B-C50C-407E-A947-70E740481C1C}">
                <a14:useLocalDpi xmlns:a14="http://schemas.microsoft.com/office/drawing/2010/main" val="0"/>
              </a:ext>
            </a:extLst>
          </a:blip>
          <a:srcRect t="12945" b="3817"/>
          <a:stretch/>
        </p:blipFill>
        <p:spPr bwMode="auto">
          <a:xfrm>
            <a:off x="1306286" y="4552327"/>
            <a:ext cx="2518747" cy="2096558"/>
          </a:xfrm>
          <a:prstGeom prst="rect">
            <a:avLst/>
          </a:prstGeom>
          <a:noFill/>
          <a:extLst>
            <a:ext uri="{909E8E84-426E-40DD-AFC4-6F175D3DCCD1}">
              <a14:hiddenFill xmlns:a14="http://schemas.microsoft.com/office/drawing/2010/main">
                <a:solidFill>
                  <a:srgbClr val="FFFFFF"/>
                </a:solidFill>
              </a14:hiddenFill>
            </a:ext>
          </a:extLst>
        </p:spPr>
      </p:pic>
      <p:sp>
        <p:nvSpPr>
          <p:cNvPr id="2" name="สี่เหลี่ยมผืนผ้า 1"/>
          <p:cNvSpPr/>
          <p:nvPr/>
        </p:nvSpPr>
        <p:spPr>
          <a:xfrm>
            <a:off x="4325258" y="1166483"/>
            <a:ext cx="4825078" cy="2923877"/>
          </a:xfrm>
          <a:prstGeom prst="rect">
            <a:avLst/>
          </a:prstGeom>
        </p:spPr>
        <p:txBody>
          <a:bodyPr wrap="square">
            <a:spAutoFit/>
          </a:bodyPr>
          <a:lstStyle/>
          <a:p>
            <a:r>
              <a:rPr lang="en-US" sz="2400" b="1" u="sng" dirty="0">
                <a:latin typeface="Angsana New" panose="02020603050405020304" pitchFamily="18" charset="-34"/>
                <a:cs typeface="Angsana New" panose="02020603050405020304" pitchFamily="18" charset="-34"/>
              </a:rPr>
              <a:t>ECDIS</a:t>
            </a:r>
            <a:r>
              <a:rPr lang="th-TH" sz="2400" b="1" u="sng" dirty="0">
                <a:latin typeface="Angsana New" panose="02020603050405020304" pitchFamily="18" charset="-34"/>
                <a:cs typeface="Angsana New" panose="02020603050405020304" pitchFamily="18" charset="-34"/>
              </a:rPr>
              <a:t> </a:t>
            </a:r>
          </a:p>
          <a:p>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๑.ขีดความสามารถของเครื่อง</a:t>
            </a:r>
          </a:p>
          <a:p>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๑.๑</a:t>
            </a:r>
            <a:r>
              <a:rPr lang="en-US"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Route Planning</a:t>
            </a:r>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การวางแผนการเดินเรือ</a:t>
            </a:r>
          </a:p>
          <a:p>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๑.๒ </a:t>
            </a:r>
            <a:r>
              <a:rPr lang="en-US"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Route Monitoring</a:t>
            </a:r>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การเฝ้าระวังการเดินเรือ</a:t>
            </a:r>
          </a:p>
          <a:p>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๑.๓ </a:t>
            </a:r>
            <a:r>
              <a:rPr lang="en-US"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Indication / Alarm</a:t>
            </a:r>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การตรวจสอบ แจ้งเตือน</a:t>
            </a:r>
          </a:p>
          <a:p>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๑.๔ </a:t>
            </a:r>
            <a:r>
              <a:rPr lang="en-US"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Voyage Recording</a:t>
            </a:r>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การบันทึกเส้นทางการเดินเรือ</a:t>
            </a:r>
          </a:p>
          <a:p>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๑.๕ </a:t>
            </a:r>
            <a:r>
              <a:rPr lang="en-US"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Back-Up</a:t>
            </a:r>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การเก็บรักษาข้อมูล</a:t>
            </a:r>
          </a:p>
          <a:p>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๒. ด้านมาตรฐาน</a:t>
            </a:r>
          </a:p>
          <a:p>
            <a:r>
              <a:rPr lang="en-US"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IMO  IHO </a:t>
            </a:r>
            <a:r>
              <a:rPr lang="th-TH"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และ </a:t>
            </a:r>
            <a:r>
              <a:rPr lang="en-US" sz="20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IEC</a:t>
            </a:r>
            <a:endParaRPr lang="en-US" sz="2400" b="1" dirty="0">
              <a:latin typeface="Angsana New" panose="02020603050405020304" pitchFamily="18" charset="-34"/>
              <a:cs typeface="Angsana New" panose="02020603050405020304" pitchFamily="18" charset="-34"/>
            </a:endParaRPr>
          </a:p>
        </p:txBody>
      </p:sp>
      <p:sp>
        <p:nvSpPr>
          <p:cNvPr id="6" name="สี่เหลี่ยมผืนผ้า 5"/>
          <p:cNvSpPr/>
          <p:nvPr/>
        </p:nvSpPr>
        <p:spPr>
          <a:xfrm>
            <a:off x="4026416" y="5196283"/>
            <a:ext cx="2067461" cy="1015663"/>
          </a:xfrm>
          <a:prstGeom prst="rect">
            <a:avLst/>
          </a:prstGeom>
        </p:spPr>
        <p:txBody>
          <a:bodyPr wrap="square">
            <a:spAutoFit/>
          </a:bodyPr>
          <a:lstStyle/>
          <a:p>
            <a:r>
              <a:rPr lang="en-US" sz="2000" b="1" dirty="0">
                <a:latin typeface="Angsana New" panose="02020603050405020304" pitchFamily="18" charset="-34"/>
                <a:cs typeface="Angsana New" panose="02020603050405020304" pitchFamily="18" charset="-34"/>
              </a:rPr>
              <a:t>ECS</a:t>
            </a:r>
            <a:r>
              <a:rPr lang="th-TH" sz="2000" b="1" dirty="0">
                <a:latin typeface="Angsana New" panose="02020603050405020304" pitchFamily="18" charset="-34"/>
                <a:cs typeface="Angsana New" panose="02020603050405020304" pitchFamily="18" charset="-34"/>
              </a:rPr>
              <a:t> หรือ</a:t>
            </a:r>
            <a:r>
              <a:rPr lang="en-US" sz="2000" b="1" dirty="0">
                <a:latin typeface="Angsana New" panose="02020603050405020304" pitchFamily="18" charset="-34"/>
                <a:cs typeface="Angsana New" panose="02020603050405020304" pitchFamily="18" charset="-34"/>
              </a:rPr>
              <a:t> Chart Plotter</a:t>
            </a:r>
          </a:p>
          <a:p>
            <a:r>
              <a:rPr lang="th-TH" sz="2000" b="1" dirty="0">
                <a:latin typeface="Angsana New" panose="02020603050405020304" pitchFamily="18" charset="-34"/>
                <a:cs typeface="Angsana New" panose="02020603050405020304" pitchFamily="18" charset="-34"/>
              </a:rPr>
              <a:t>มีคุณสมบัติไม่ครบตามที่มี ใน </a:t>
            </a:r>
            <a:r>
              <a:rPr lang="en-US" sz="2000" b="1" dirty="0">
                <a:latin typeface="Angsana New" panose="02020603050405020304" pitchFamily="18" charset="-34"/>
                <a:cs typeface="Angsana New" panose="02020603050405020304" pitchFamily="18" charset="-34"/>
              </a:rPr>
              <a:t>ECDIS</a:t>
            </a:r>
          </a:p>
        </p:txBody>
      </p:sp>
      <p:sp>
        <p:nvSpPr>
          <p:cNvPr id="3" name="TextBox 2"/>
          <p:cNvSpPr txBox="1"/>
          <p:nvPr/>
        </p:nvSpPr>
        <p:spPr>
          <a:xfrm>
            <a:off x="2162628" y="174172"/>
            <a:ext cx="5663730" cy="769441"/>
          </a:xfrm>
          <a:prstGeom prst="rect">
            <a:avLst/>
          </a:prstGeom>
          <a:noFill/>
        </p:spPr>
        <p:txBody>
          <a:bodyPr wrap="none" rtlCol="0">
            <a:spAutoFit/>
          </a:bodyPr>
          <a:lstStyle/>
          <a:p>
            <a:r>
              <a:rPr lang="th-TH" sz="4400" b="1" dirty="0">
                <a:latin typeface="Angsana New" panose="02020603050405020304" pitchFamily="18" charset="-34"/>
                <a:cs typeface="Angsana New" panose="02020603050405020304" pitchFamily="18" charset="-34"/>
              </a:rPr>
              <a:t>๗. เครื่องแสดงแผนที่อิเล็กทรอนิกส์ </a:t>
            </a:r>
            <a:endParaRPr lang="en-US" sz="4400" b="1" dirty="0">
              <a:latin typeface="Angsana New" panose="02020603050405020304" pitchFamily="18" charset="-34"/>
              <a:cs typeface="Angsana New" panose="02020603050405020304" pitchFamily="18" charset="-34"/>
            </a:endParaRPr>
          </a:p>
        </p:txBody>
      </p:sp>
      <p:pic>
        <p:nvPicPr>
          <p:cNvPr id="1031"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l="23333" t="33084" r="6774" b="6003"/>
          <a:stretch/>
        </p:blipFill>
        <p:spPr bwMode="auto">
          <a:xfrm>
            <a:off x="6373397" y="4775200"/>
            <a:ext cx="2306595" cy="1830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41672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สี่เหลี่ยมผืนผ้า 1"/>
          <p:cNvSpPr/>
          <p:nvPr/>
        </p:nvSpPr>
        <p:spPr>
          <a:xfrm>
            <a:off x="2036143" y="102380"/>
            <a:ext cx="5017720" cy="923330"/>
          </a:xfrm>
          <a:prstGeom prst="rect">
            <a:avLst/>
          </a:prstGeom>
        </p:spPr>
        <p:txBody>
          <a:bodyPr wrap="none">
            <a:spAutoFit/>
          </a:bodyPr>
          <a:lstStyle/>
          <a:p>
            <a:r>
              <a:rPr lang="en-US" sz="5400" b="1" dirty="0">
                <a:latin typeface="Angsana New" panose="02020603050405020304" pitchFamily="18" charset="-34"/>
                <a:cs typeface="Angsana New" panose="02020603050405020304" pitchFamily="18" charset="-34"/>
              </a:rPr>
              <a:t>integrated bridge system</a:t>
            </a:r>
          </a:p>
        </p:txBody>
      </p:sp>
      <p:pic>
        <p:nvPicPr>
          <p:cNvPr id="2050" name="Picture 2" descr="Integrated Bridge System | Sperry Mar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69" y="1372505"/>
            <a:ext cx="9623216" cy="4389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2868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สี่เหลี่ยมผืนผ้า 1"/>
          <p:cNvSpPr/>
          <p:nvPr/>
        </p:nvSpPr>
        <p:spPr>
          <a:xfrm>
            <a:off x="2253571" y="87869"/>
            <a:ext cx="5017720" cy="923330"/>
          </a:xfrm>
          <a:prstGeom prst="rect">
            <a:avLst/>
          </a:prstGeom>
        </p:spPr>
        <p:txBody>
          <a:bodyPr wrap="none">
            <a:spAutoFit/>
          </a:bodyPr>
          <a:lstStyle/>
          <a:p>
            <a:r>
              <a:rPr lang="en-US" sz="5400" b="1" dirty="0">
                <a:latin typeface="Angsana New" panose="02020603050405020304" pitchFamily="18" charset="-34"/>
                <a:cs typeface="Angsana New" panose="02020603050405020304" pitchFamily="18" charset="-34"/>
              </a:rPr>
              <a:t>integrated bridge system</a:t>
            </a:r>
          </a:p>
        </p:txBody>
      </p:sp>
      <p:pic>
        <p:nvPicPr>
          <p:cNvPr id="2052" name="Picture 4" descr="YALTES"/>
          <p:cNvPicPr>
            <a:picLocks noChangeAspect="1" noChangeArrowheads="1"/>
          </p:cNvPicPr>
          <p:nvPr/>
        </p:nvPicPr>
        <p:blipFill rotWithShape="1">
          <a:blip r:embed="rId2">
            <a:extLst>
              <a:ext uri="{28A0092B-C50C-407E-A947-70E740481C1C}">
                <a14:useLocalDpi xmlns:a14="http://schemas.microsoft.com/office/drawing/2010/main" val="0"/>
              </a:ext>
            </a:extLst>
          </a:blip>
          <a:srcRect l="3528" r="2704"/>
          <a:stretch/>
        </p:blipFill>
        <p:spPr bwMode="auto">
          <a:xfrm>
            <a:off x="174173" y="1741713"/>
            <a:ext cx="9554158" cy="47316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46478" y="1084068"/>
            <a:ext cx="8281434" cy="584775"/>
          </a:xfrm>
          <a:prstGeom prst="rect">
            <a:avLst/>
          </a:prstGeom>
          <a:noFill/>
        </p:spPr>
        <p:txBody>
          <a:bodyPr wrap="none" rtlCol="0">
            <a:spAutoFit/>
          </a:bodyPr>
          <a:lstStyle/>
          <a:p>
            <a:r>
              <a:rPr lang="th-TH" sz="3200" b="1" dirty="0">
                <a:latin typeface="Angsana New" panose="02020603050405020304" pitchFamily="18" charset="-34"/>
                <a:cs typeface="Angsana New" panose="02020603050405020304" pitchFamily="18" charset="-34"/>
              </a:rPr>
              <a:t>แนวคิดที่จะรวบรวมการแสดงผลจากเครื่องวัดต่างๆ</a:t>
            </a:r>
            <a:r>
              <a:rPr lang="en-US" sz="3200" b="1" dirty="0">
                <a:latin typeface="Angsana New" panose="02020603050405020304" pitchFamily="18" charset="-34"/>
                <a:cs typeface="Angsana New" panose="02020603050405020304" pitchFamily="18" charset="-34"/>
              </a:rPr>
              <a:t> </a:t>
            </a:r>
            <a:r>
              <a:rPr lang="th-TH" sz="3200" b="1" dirty="0">
                <a:latin typeface="Angsana New" panose="02020603050405020304" pitchFamily="18" charset="-34"/>
                <a:cs typeface="Angsana New" panose="02020603050405020304" pitchFamily="18" charset="-34"/>
              </a:rPr>
              <a:t>มาแสดงในที่เดียวกัน</a:t>
            </a:r>
            <a:endParaRPr lang="en-US" sz="3200" b="1"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4359987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906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สี่เหลี่ยมผืนผ้า 2"/>
          <p:cNvSpPr/>
          <p:nvPr/>
        </p:nvSpPr>
        <p:spPr>
          <a:xfrm>
            <a:off x="5384800" y="78658"/>
            <a:ext cx="4417961" cy="472931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7688825" y="3746091"/>
            <a:ext cx="2028119" cy="523220"/>
          </a:xfrm>
          <a:prstGeom prst="rect">
            <a:avLst/>
          </a:prstGeom>
          <a:noFill/>
        </p:spPr>
        <p:txBody>
          <a:bodyPr wrap="none" rtlCol="0">
            <a:spAutoFit/>
          </a:bodyPr>
          <a:lstStyle/>
          <a:p>
            <a:r>
              <a:rPr lang="en-US" sz="2800" b="1"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SENSER  Section</a:t>
            </a:r>
          </a:p>
        </p:txBody>
      </p:sp>
      <p:sp>
        <p:nvSpPr>
          <p:cNvPr id="5" name="TextBox 4"/>
          <p:cNvSpPr txBox="1"/>
          <p:nvPr/>
        </p:nvSpPr>
        <p:spPr>
          <a:xfrm rot="18472947">
            <a:off x="631244" y="2155834"/>
            <a:ext cx="3348994" cy="1862048"/>
          </a:xfrm>
          <a:prstGeom prst="rect">
            <a:avLst/>
          </a:prstGeom>
          <a:noFill/>
          <a:effectLst>
            <a:glow rad="127000">
              <a:schemeClr val="accent1">
                <a:alpha val="69000"/>
              </a:schemeClr>
            </a:glow>
            <a:outerShdw blurRad="50800" dist="50800" dir="5400000" algn="ctr" rotWithShape="0">
              <a:srgbClr val="000000">
                <a:alpha val="82000"/>
              </a:srgbClr>
            </a:outerShdw>
          </a:effectLst>
        </p:spPr>
        <p:txBody>
          <a:bodyPr wrap="none" rtlCol="0">
            <a:spAutoFit/>
          </a:bodyPr>
          <a:lstStyle/>
          <a:p>
            <a:r>
              <a:rPr lang="en-US" sz="115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ECDIS </a:t>
            </a:r>
          </a:p>
        </p:txBody>
      </p:sp>
      <p:sp>
        <p:nvSpPr>
          <p:cNvPr id="6" name="ลูกศรขวา 5"/>
          <p:cNvSpPr/>
          <p:nvPr/>
        </p:nvSpPr>
        <p:spPr>
          <a:xfrm flipH="1">
            <a:off x="4093029" y="2315145"/>
            <a:ext cx="1250486" cy="1543430"/>
          </a:xfrm>
          <a:prstGeom prst="rightArrow">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0687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inksys MAX-STREAM Mesh WiFi 5 Router (MR6350)"/>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291" t="5366" r="12854"/>
          <a:stretch/>
        </p:blipFill>
        <p:spPr bwMode="auto">
          <a:xfrm>
            <a:off x="7365096" y="4596224"/>
            <a:ext cx="1124808" cy="817733"/>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6038" y="3194829"/>
            <a:ext cx="1400175"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1337153" y="6403272"/>
            <a:ext cx="2805532" cy="369332"/>
          </a:xfrm>
          <a:prstGeom prst="rect">
            <a:avLst/>
          </a:prstGeom>
          <a:solidFill>
            <a:schemeClr val="bg1"/>
          </a:solidFill>
        </p:spPr>
        <p:txBody>
          <a:bodyPr wrap="square" rtlCol="0">
            <a:spAutoFit/>
          </a:bodyPr>
          <a:lstStyle/>
          <a:p>
            <a:pPr algn="ctr"/>
            <a:r>
              <a:rPr lang="th-TH" b="1" dirty="0">
                <a:latin typeface="Angsana New" panose="02020603050405020304" pitchFamily="18" charset="-34"/>
                <a:cs typeface="Angsana New" panose="02020603050405020304" pitchFamily="18" charset="-34"/>
              </a:rPr>
              <a:t>ส่วนประมวลผลและแสดงผล </a:t>
            </a:r>
            <a:r>
              <a:rPr lang="en-US" b="1" dirty="0">
                <a:latin typeface="Angsana New" panose="02020603050405020304" pitchFamily="18" charset="-34"/>
                <a:cs typeface="Angsana New" panose="02020603050405020304" pitchFamily="18" charset="-34"/>
              </a:rPr>
              <a:t>ECDIS</a:t>
            </a:r>
            <a:r>
              <a:rPr lang="th-TH" b="1" dirty="0">
                <a:latin typeface="Angsana New" panose="02020603050405020304" pitchFamily="18" charset="-34"/>
                <a:cs typeface="Angsana New" panose="02020603050405020304" pitchFamily="18" charset="-34"/>
              </a:rPr>
              <a:t> หลัก</a:t>
            </a:r>
            <a:endParaRPr lang="en-US" b="1" dirty="0">
              <a:latin typeface="Angsana New" panose="02020603050405020304" pitchFamily="18" charset="-34"/>
              <a:cs typeface="Angsana New" panose="02020603050405020304" pitchFamily="18" charset="-34"/>
            </a:endParaRPr>
          </a:p>
        </p:txBody>
      </p:sp>
      <p:sp>
        <p:nvSpPr>
          <p:cNvPr id="5" name="TextBox 4"/>
          <p:cNvSpPr txBox="1"/>
          <p:nvPr/>
        </p:nvSpPr>
        <p:spPr>
          <a:xfrm>
            <a:off x="923420" y="44625"/>
            <a:ext cx="7443063" cy="1077218"/>
          </a:xfrm>
          <a:prstGeom prst="rect">
            <a:avLst/>
          </a:prstGeom>
          <a:noFill/>
        </p:spPr>
        <p:txBody>
          <a:bodyPr wrap="none" rtlCol="0">
            <a:spAutoFit/>
          </a:bodyPr>
          <a:lstStyle/>
          <a:p>
            <a:pPr algn="ctr"/>
            <a:r>
              <a:rPr lang="th-TH" sz="3200" b="1" u="sng" dirty="0">
                <a:latin typeface="Angsana New" panose="02020603050405020304" pitchFamily="18" charset="-34"/>
                <a:cs typeface="Angsana New" panose="02020603050405020304" pitchFamily="18" charset="-34"/>
              </a:rPr>
              <a:t>แผนผังแสดงการทำงานร่วมกันของเครื่องมือเดินเรืออิเล็กทรอนิกส์</a:t>
            </a:r>
          </a:p>
          <a:p>
            <a:pPr algn="ctr"/>
            <a:r>
              <a:rPr lang="th-TH" sz="3200" b="1" u="sng" dirty="0">
                <a:latin typeface="Angsana New" panose="02020603050405020304" pitchFamily="18" charset="-34"/>
                <a:cs typeface="Angsana New" panose="02020603050405020304" pitchFamily="18" charset="-34"/>
              </a:rPr>
              <a:t>อย่างง่าย</a:t>
            </a:r>
            <a:endParaRPr lang="en-US" sz="3200" b="1" u="sng" dirty="0">
              <a:latin typeface="Angsana New" panose="02020603050405020304" pitchFamily="18" charset="-34"/>
              <a:cs typeface="Angsana New" panose="02020603050405020304" pitchFamily="18" charset="-34"/>
            </a:endParaRPr>
          </a:p>
        </p:txBody>
      </p:sp>
      <p:pic>
        <p:nvPicPr>
          <p:cNvPr id="4111" name="Picture 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0125" y="2844049"/>
            <a:ext cx="793261" cy="741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734260" y="3565705"/>
            <a:ext cx="1112805" cy="338554"/>
          </a:xfrm>
          <a:prstGeom prst="rect">
            <a:avLst/>
          </a:prstGeom>
          <a:noFill/>
        </p:spPr>
        <p:txBody>
          <a:bodyPr wrap="none" rtlCol="0">
            <a:spAutoFit/>
          </a:bodyPr>
          <a:lstStyle/>
          <a:p>
            <a:r>
              <a:rPr lang="en-US" sz="1600" b="1" dirty="0">
                <a:latin typeface="Angsana New" panose="02020603050405020304" pitchFamily="18" charset="-34"/>
                <a:cs typeface="Angsana New" panose="02020603050405020304" pitchFamily="18" charset="-34"/>
              </a:rPr>
              <a:t>Weather station</a:t>
            </a:r>
          </a:p>
        </p:txBody>
      </p:sp>
      <p:sp>
        <p:nvSpPr>
          <p:cNvPr id="19" name="TextBox 18"/>
          <p:cNvSpPr txBox="1"/>
          <p:nvPr/>
        </p:nvSpPr>
        <p:spPr>
          <a:xfrm>
            <a:off x="892562" y="2299650"/>
            <a:ext cx="614271" cy="369332"/>
          </a:xfrm>
          <a:prstGeom prst="rect">
            <a:avLst/>
          </a:prstGeom>
          <a:noFill/>
        </p:spPr>
        <p:txBody>
          <a:bodyPr wrap="none" rtlCol="0">
            <a:spAutoFit/>
          </a:bodyPr>
          <a:lstStyle/>
          <a:p>
            <a:r>
              <a:rPr lang="th-TH" dirty="0"/>
              <a:t>เข็มทิศ</a:t>
            </a:r>
            <a:endParaRPr lang="en-US" dirty="0"/>
          </a:p>
        </p:txBody>
      </p:sp>
      <p:pic>
        <p:nvPicPr>
          <p:cNvPr id="4112" name="Picture 1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6585" t="28793" r="17450" b="18447"/>
          <a:stretch/>
        </p:blipFill>
        <p:spPr bwMode="auto">
          <a:xfrm>
            <a:off x="821379" y="4119526"/>
            <a:ext cx="1236453" cy="672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18" descr="China CCS Approved Single-Axis Doppler Speedlog Ds99 - China Speedlog, Speed  Lo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96891" y="1605962"/>
            <a:ext cx="1387754" cy="864096"/>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6718457" y="2470058"/>
            <a:ext cx="808235" cy="369332"/>
          </a:xfrm>
          <a:prstGeom prst="rect">
            <a:avLst/>
          </a:prstGeom>
          <a:noFill/>
        </p:spPr>
        <p:txBody>
          <a:bodyPr wrap="none" rtlCol="0">
            <a:spAutoFit/>
          </a:bodyPr>
          <a:lstStyle/>
          <a:p>
            <a:r>
              <a:rPr lang="en-US" b="1" dirty="0">
                <a:latin typeface="Angsana New" panose="02020603050405020304" pitchFamily="18" charset="-34"/>
                <a:cs typeface="Angsana New" panose="02020603050405020304" pitchFamily="18" charset="-34"/>
              </a:rPr>
              <a:t>Speed log</a:t>
            </a:r>
          </a:p>
        </p:txBody>
      </p:sp>
      <p:sp>
        <p:nvSpPr>
          <p:cNvPr id="23" name="TextBox 22"/>
          <p:cNvSpPr txBox="1"/>
          <p:nvPr/>
        </p:nvSpPr>
        <p:spPr>
          <a:xfrm>
            <a:off x="1120077" y="4680681"/>
            <a:ext cx="696024" cy="369332"/>
          </a:xfrm>
          <a:prstGeom prst="rect">
            <a:avLst/>
          </a:prstGeom>
          <a:noFill/>
        </p:spPr>
        <p:txBody>
          <a:bodyPr wrap="none" rtlCol="0">
            <a:spAutoFit/>
          </a:bodyPr>
          <a:lstStyle/>
          <a:p>
            <a:r>
              <a:rPr lang="en-US" b="1" dirty="0" err="1">
                <a:latin typeface="Angsana New" panose="02020603050405020304" pitchFamily="18" charset="-34"/>
                <a:cs typeface="Angsana New" panose="02020603050405020304" pitchFamily="18" charset="-34"/>
              </a:rPr>
              <a:t>Navtext</a:t>
            </a:r>
            <a:endParaRPr lang="en-US" b="1" dirty="0">
              <a:latin typeface="Angsana New" panose="02020603050405020304" pitchFamily="18" charset="-34"/>
              <a:cs typeface="Angsana New" panose="02020603050405020304" pitchFamily="18" charset="-34"/>
            </a:endParaRPr>
          </a:p>
        </p:txBody>
      </p:sp>
      <p:sp>
        <p:nvSpPr>
          <p:cNvPr id="7" name="สายฟ้า 6"/>
          <p:cNvSpPr/>
          <p:nvPr/>
        </p:nvSpPr>
        <p:spPr>
          <a:xfrm flipV="1">
            <a:off x="7370012" y="4346948"/>
            <a:ext cx="1828762" cy="291419"/>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ไม่มีคำอธิบายรูปภาพ"/>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091" t="15154" b="12659"/>
          <a:stretch/>
        </p:blipFill>
        <p:spPr bwMode="auto">
          <a:xfrm>
            <a:off x="821379" y="1605962"/>
            <a:ext cx="756639" cy="69368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4339" t="10328" r="39861" b="2667"/>
          <a:stretch/>
        </p:blipFill>
        <p:spPr bwMode="auto">
          <a:xfrm>
            <a:off x="1640463" y="5078738"/>
            <a:ext cx="2496277" cy="1314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75966" y="2807392"/>
            <a:ext cx="1524000"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7832" y="1233111"/>
            <a:ext cx="1661539" cy="989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18108" y="4046197"/>
            <a:ext cx="1524000"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ลูกศรเชื่อมต่อแบบตรง 2"/>
          <p:cNvCxnSpPr>
            <a:stCxn id="3076" idx="2"/>
            <a:endCxn id="15" idx="1"/>
          </p:cNvCxnSpPr>
          <p:nvPr/>
        </p:nvCxnSpPr>
        <p:spPr>
          <a:xfrm>
            <a:off x="2888602" y="2222677"/>
            <a:ext cx="843912" cy="94735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ลูกศรเชื่อมต่อแบบตรง 23"/>
          <p:cNvCxnSpPr>
            <a:endCxn id="16" idx="0"/>
          </p:cNvCxnSpPr>
          <p:nvPr/>
        </p:nvCxnSpPr>
        <p:spPr>
          <a:xfrm flipH="1">
            <a:off x="2888602" y="4119526"/>
            <a:ext cx="1067448" cy="959212"/>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ลูกศรเชื่อมต่อแบบตรง 24"/>
          <p:cNvCxnSpPr/>
          <p:nvPr/>
        </p:nvCxnSpPr>
        <p:spPr>
          <a:xfrm>
            <a:off x="1578018" y="2347535"/>
            <a:ext cx="1945584" cy="103611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ลูกศรเชื่อมต่อแบบตรง 25"/>
          <p:cNvCxnSpPr/>
          <p:nvPr/>
        </p:nvCxnSpPr>
        <p:spPr>
          <a:xfrm>
            <a:off x="1870603" y="3246594"/>
            <a:ext cx="1628494" cy="3898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ลูกศรเชื่อมต่อแบบตรง 26"/>
          <p:cNvCxnSpPr/>
          <p:nvPr/>
        </p:nvCxnSpPr>
        <p:spPr>
          <a:xfrm flipH="1">
            <a:off x="5034700" y="2499935"/>
            <a:ext cx="1362192" cy="82285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ลูกศรเชื่อมต่อแบบตรง 27"/>
          <p:cNvCxnSpPr/>
          <p:nvPr/>
        </p:nvCxnSpPr>
        <p:spPr>
          <a:xfrm flipH="1">
            <a:off x="4596337" y="2090475"/>
            <a:ext cx="418926" cy="97022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ลูกศรเชื่อมต่อแบบตรง 28"/>
          <p:cNvCxnSpPr>
            <a:endCxn id="15" idx="6"/>
          </p:cNvCxnSpPr>
          <p:nvPr/>
        </p:nvCxnSpPr>
        <p:spPr>
          <a:xfrm flipH="1">
            <a:off x="5092968" y="3322794"/>
            <a:ext cx="1483000" cy="26448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ลูกศรเชื่อมต่อแบบตรง 29"/>
          <p:cNvCxnSpPr/>
          <p:nvPr/>
        </p:nvCxnSpPr>
        <p:spPr>
          <a:xfrm flipV="1">
            <a:off x="2185652" y="3904259"/>
            <a:ext cx="1490350" cy="54619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ลูกศรเชื่อมต่อแบบตรง 30"/>
          <p:cNvCxnSpPr>
            <a:stCxn id="3077" idx="1"/>
            <a:endCxn id="15" idx="5"/>
          </p:cNvCxnSpPr>
          <p:nvPr/>
        </p:nvCxnSpPr>
        <p:spPr>
          <a:xfrm flipH="1" flipV="1">
            <a:off x="4859551" y="4004526"/>
            <a:ext cx="1258557" cy="45124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080"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53663" y="1214175"/>
            <a:ext cx="1362075"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1" name="TextBox 4100"/>
          <p:cNvSpPr txBox="1"/>
          <p:nvPr/>
        </p:nvSpPr>
        <p:spPr>
          <a:xfrm>
            <a:off x="3676002" y="3343215"/>
            <a:ext cx="1071127" cy="369332"/>
          </a:xfrm>
          <a:prstGeom prst="rect">
            <a:avLst/>
          </a:prstGeom>
          <a:noFill/>
        </p:spPr>
        <p:txBody>
          <a:bodyPr wrap="none" rtlCol="0">
            <a:spAutoFit/>
          </a:bodyPr>
          <a:lstStyle/>
          <a:p>
            <a:r>
              <a:rPr lang="en-US" b="1" dirty="0">
                <a:latin typeface="Angsana New" panose="02020603050405020304" pitchFamily="18" charset="-34"/>
                <a:cs typeface="Angsana New" panose="02020603050405020304" pitchFamily="18" charset="-34"/>
              </a:rPr>
              <a:t>Interface Box</a:t>
            </a:r>
          </a:p>
        </p:txBody>
      </p:sp>
      <p:sp>
        <p:nvSpPr>
          <p:cNvPr id="4102" name="TextBox 4101"/>
          <p:cNvSpPr txBox="1"/>
          <p:nvPr/>
        </p:nvSpPr>
        <p:spPr>
          <a:xfrm rot="20680436">
            <a:off x="7513413" y="4323379"/>
            <a:ext cx="1645002" cy="338554"/>
          </a:xfrm>
          <a:prstGeom prst="rect">
            <a:avLst/>
          </a:prstGeom>
          <a:noFill/>
        </p:spPr>
        <p:txBody>
          <a:bodyPr wrap="none" rtlCol="0">
            <a:spAutoFit/>
          </a:bodyPr>
          <a:lstStyle/>
          <a:p>
            <a:r>
              <a:rPr lang="en-US" sz="1600" b="1" dirty="0">
                <a:solidFill>
                  <a:srgbClr val="FF0000"/>
                </a:solidFill>
                <a:latin typeface="Angsana New" panose="02020603050405020304" pitchFamily="18" charset="-34"/>
                <a:cs typeface="Angsana New" panose="02020603050405020304" pitchFamily="18" charset="-34"/>
              </a:rPr>
              <a:t>Transmit Own Ship Data</a:t>
            </a:r>
          </a:p>
        </p:txBody>
      </p:sp>
      <p:sp>
        <p:nvSpPr>
          <p:cNvPr id="52" name="สายฟ้า 51"/>
          <p:cNvSpPr/>
          <p:nvPr/>
        </p:nvSpPr>
        <p:spPr>
          <a:xfrm rot="9879978" flipV="1">
            <a:off x="7343947" y="3764493"/>
            <a:ext cx="1828762" cy="291419"/>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rot="19976378">
            <a:off x="7425557" y="3734981"/>
            <a:ext cx="1619354" cy="338554"/>
          </a:xfrm>
          <a:prstGeom prst="rect">
            <a:avLst/>
          </a:prstGeom>
          <a:noFill/>
        </p:spPr>
        <p:txBody>
          <a:bodyPr wrap="none" rtlCol="0">
            <a:spAutoFit/>
          </a:bodyPr>
          <a:lstStyle/>
          <a:p>
            <a:r>
              <a:rPr lang="en-US" sz="1600" b="1" dirty="0">
                <a:solidFill>
                  <a:srgbClr val="FF0000"/>
                </a:solidFill>
                <a:latin typeface="Angsana New" panose="02020603050405020304" pitchFamily="18" charset="-34"/>
                <a:cs typeface="Angsana New" panose="02020603050405020304" pitchFamily="18" charset="-34"/>
              </a:rPr>
              <a:t>Receive Other Ship Data</a:t>
            </a:r>
          </a:p>
        </p:txBody>
      </p:sp>
      <p:pic>
        <p:nvPicPr>
          <p:cNvPr id="33" name="Picture 3"/>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4339" t="10328" r="39861" b="2667"/>
          <a:stretch/>
        </p:blipFill>
        <p:spPr bwMode="auto">
          <a:xfrm>
            <a:off x="5055934" y="6047762"/>
            <a:ext cx="1062174" cy="55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4339" t="10328" r="39861" b="2667"/>
          <a:stretch/>
        </p:blipFill>
        <p:spPr bwMode="auto">
          <a:xfrm>
            <a:off x="5071284" y="5488342"/>
            <a:ext cx="1062174" cy="55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3"/>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4339" t="10328" r="39861" b="2667"/>
          <a:stretch/>
        </p:blipFill>
        <p:spPr bwMode="auto">
          <a:xfrm>
            <a:off x="5092968" y="4931228"/>
            <a:ext cx="1062174" cy="55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6" name="ลูกศรเชื่อมต่อแบบตรง 35"/>
          <p:cNvCxnSpPr>
            <a:stCxn id="16" idx="3"/>
            <a:endCxn id="35" idx="1"/>
          </p:cNvCxnSpPr>
          <p:nvPr/>
        </p:nvCxnSpPr>
        <p:spPr>
          <a:xfrm flipV="1">
            <a:off x="4136740" y="5210938"/>
            <a:ext cx="956228" cy="52516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ลูกศรเชื่อมต่อแบบตรง 38"/>
          <p:cNvCxnSpPr>
            <a:stCxn id="16" idx="3"/>
            <a:endCxn id="34" idx="1"/>
          </p:cNvCxnSpPr>
          <p:nvPr/>
        </p:nvCxnSpPr>
        <p:spPr>
          <a:xfrm>
            <a:off x="4136740" y="5736101"/>
            <a:ext cx="934544" cy="3195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ลูกศรเชื่อมต่อแบบตรง 41"/>
          <p:cNvCxnSpPr>
            <a:stCxn id="16" idx="3"/>
            <a:endCxn id="33" idx="1"/>
          </p:cNvCxnSpPr>
          <p:nvPr/>
        </p:nvCxnSpPr>
        <p:spPr>
          <a:xfrm>
            <a:off x="4136740" y="5736101"/>
            <a:ext cx="919194" cy="59137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6155142" y="6240322"/>
            <a:ext cx="2080092" cy="369332"/>
          </a:xfrm>
          <a:prstGeom prst="rect">
            <a:avLst/>
          </a:prstGeom>
          <a:solidFill>
            <a:schemeClr val="bg1"/>
          </a:solidFill>
        </p:spPr>
        <p:txBody>
          <a:bodyPr wrap="square" rtlCol="0">
            <a:spAutoFit/>
          </a:bodyPr>
          <a:lstStyle/>
          <a:p>
            <a:pPr algn="ctr"/>
            <a:r>
              <a:rPr lang="th-TH" b="1" dirty="0">
                <a:latin typeface="Angsana New" panose="02020603050405020304" pitchFamily="18" charset="-34"/>
                <a:cs typeface="Angsana New" panose="02020603050405020304" pitchFamily="18" charset="-34"/>
              </a:rPr>
              <a:t>ส่วนแสดงผล </a:t>
            </a:r>
            <a:r>
              <a:rPr lang="en-US" b="1" dirty="0">
                <a:latin typeface="Angsana New" panose="02020603050405020304" pitchFamily="18" charset="-34"/>
                <a:cs typeface="Angsana New" panose="02020603050405020304" pitchFamily="18" charset="-34"/>
              </a:rPr>
              <a:t>ECDIS</a:t>
            </a:r>
            <a:r>
              <a:rPr lang="th-TH" b="1" dirty="0">
                <a:latin typeface="Angsana New" panose="02020603050405020304" pitchFamily="18" charset="-34"/>
                <a:cs typeface="Angsana New" panose="02020603050405020304" pitchFamily="18" charset="-34"/>
              </a:rPr>
              <a:t> หลัก</a:t>
            </a:r>
            <a:endParaRPr lang="en-US" b="1" dirty="0">
              <a:latin typeface="Angsana New" panose="02020603050405020304" pitchFamily="18" charset="-34"/>
              <a:cs typeface="Angsana New" panose="02020603050405020304" pitchFamily="18" charset="-34"/>
            </a:endParaRPr>
          </a:p>
        </p:txBody>
      </p:sp>
      <p:sp>
        <p:nvSpPr>
          <p:cNvPr id="15" name="วงรี 14"/>
          <p:cNvSpPr/>
          <p:nvPr/>
        </p:nvSpPr>
        <p:spPr>
          <a:xfrm>
            <a:off x="3499097" y="2997200"/>
            <a:ext cx="1593871" cy="11801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5565228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08039"/>
            <a:ext cx="9906000" cy="574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055904" y="-1"/>
            <a:ext cx="3071675" cy="1200329"/>
          </a:xfrm>
          <a:prstGeom prst="rect">
            <a:avLst/>
          </a:prstGeom>
          <a:noFill/>
        </p:spPr>
        <p:txBody>
          <a:bodyPr wrap="none" rtlCol="0">
            <a:spAutoFit/>
          </a:bodyPr>
          <a:lstStyle/>
          <a:p>
            <a:r>
              <a:rPr lang="th-TH" sz="7200" b="1" dirty="0">
                <a:solidFill>
                  <a:srgbClr val="FF0000"/>
                </a:solidFill>
                <a:latin typeface="Angsana New" panose="02020603050405020304" pitchFamily="18" charset="-34"/>
                <a:cs typeface="Angsana New" panose="02020603050405020304" pitchFamily="18" charset="-34"/>
              </a:rPr>
              <a:t>ตอบคำถาม</a:t>
            </a:r>
            <a:endParaRPr lang="en-US" sz="7200" b="1" dirty="0">
              <a:solidFill>
                <a:srgbClr val="FF0000"/>
              </a:solidFill>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30966390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45429" y="26380"/>
            <a:ext cx="3948517" cy="1015663"/>
          </a:xfrm>
          <a:prstGeom prst="rect">
            <a:avLst/>
          </a:prstGeom>
          <a:noFill/>
        </p:spPr>
        <p:txBody>
          <a:bodyPr wrap="none" rtlCol="0">
            <a:spAutoFit/>
          </a:bodyPr>
          <a:lstStyle/>
          <a:p>
            <a:r>
              <a:rPr lang="th-TH" sz="6000" b="1" dirty="0">
                <a:latin typeface="Angsana New" panose="02020603050405020304" pitchFamily="18" charset="-34"/>
                <a:cs typeface="Angsana New" panose="02020603050405020304" pitchFamily="18" charset="-34"/>
              </a:rPr>
              <a:t>หัวข้อการบรรยาย</a:t>
            </a:r>
            <a:endParaRPr lang="en-US" sz="6000" b="1" dirty="0">
              <a:latin typeface="Angsana New" panose="02020603050405020304" pitchFamily="18" charset="-34"/>
              <a:cs typeface="Angsana New" panose="02020603050405020304" pitchFamily="18" charset="-34"/>
            </a:endParaRPr>
          </a:p>
        </p:txBody>
      </p:sp>
      <p:sp>
        <p:nvSpPr>
          <p:cNvPr id="3" name="TextBox 2"/>
          <p:cNvSpPr txBox="1"/>
          <p:nvPr/>
        </p:nvSpPr>
        <p:spPr>
          <a:xfrm>
            <a:off x="1719286" y="1128967"/>
            <a:ext cx="7209693" cy="5632311"/>
          </a:xfrm>
          <a:prstGeom prst="rect">
            <a:avLst/>
          </a:prstGeom>
          <a:noFill/>
        </p:spPr>
        <p:txBody>
          <a:bodyPr wrap="square" rtlCol="0">
            <a:spAutoFit/>
          </a:bodyPr>
          <a:lstStyle/>
          <a:p>
            <a:pPr marL="342900" indent="-342900">
              <a:buAutoNum type="thaiNumPeriod"/>
            </a:pPr>
            <a:r>
              <a:rPr lang="th-TH" sz="3000" b="1" dirty="0">
                <a:latin typeface="Angsana New" panose="02020603050405020304" pitchFamily="18" charset="-34"/>
                <a:cs typeface="Angsana New" panose="02020603050405020304" pitchFamily="18" charset="-34"/>
              </a:rPr>
              <a:t>ความหมายของเครื่องมือเดินเรือ</a:t>
            </a:r>
          </a:p>
          <a:p>
            <a:pPr marL="342900" indent="-342900">
              <a:buAutoNum type="thaiNumPeriod"/>
            </a:pPr>
            <a:r>
              <a:rPr lang="en-US" sz="3000" b="1" dirty="0">
                <a:latin typeface="Angsana New" panose="02020603050405020304" pitchFamily="18" charset="-34"/>
                <a:cs typeface="Angsana New" panose="02020603050405020304" pitchFamily="18" charset="-34"/>
              </a:rPr>
              <a:t>SOLAS </a:t>
            </a:r>
            <a:r>
              <a:rPr lang="th-TH" sz="3000" b="1" dirty="0">
                <a:latin typeface="Angsana New" panose="02020603050405020304" pitchFamily="18" charset="-34"/>
                <a:cs typeface="Angsana New" panose="02020603050405020304" pitchFamily="18" charset="-34"/>
              </a:rPr>
              <a:t>กับ เครื่องมือเดินเรือ</a:t>
            </a:r>
          </a:p>
          <a:p>
            <a:pPr marL="342900" indent="-342900">
              <a:buAutoNum type="thaiNumPeriod"/>
            </a:pPr>
            <a:r>
              <a:rPr lang="th-TH" sz="3000" b="1" dirty="0">
                <a:latin typeface="Angsana New" panose="02020603050405020304" pitchFamily="18" charset="-34"/>
                <a:cs typeface="Angsana New" panose="02020603050405020304" pitchFamily="18" charset="-34"/>
              </a:rPr>
              <a:t>รายการเครื่องมือเดินเรือตามข้อกำหนด </a:t>
            </a:r>
            <a:r>
              <a:rPr lang="en-US" sz="3000" b="1" dirty="0">
                <a:latin typeface="Angsana New" panose="02020603050405020304" pitchFamily="18" charset="-34"/>
                <a:cs typeface="Angsana New" panose="02020603050405020304" pitchFamily="18" charset="-34"/>
              </a:rPr>
              <a:t>SOLAS</a:t>
            </a:r>
          </a:p>
          <a:p>
            <a:pPr marL="342900" indent="-342900">
              <a:buAutoNum type="thaiNumPeriod"/>
            </a:pPr>
            <a:r>
              <a:rPr lang="th-TH" sz="3000" b="1" dirty="0">
                <a:latin typeface="Angsana New" panose="02020603050405020304" pitchFamily="18" charset="-34"/>
                <a:cs typeface="Angsana New" panose="02020603050405020304" pitchFamily="18" charset="-34"/>
              </a:rPr>
              <a:t>รายการเครื่องมือในระบบ </a:t>
            </a:r>
            <a:r>
              <a:rPr lang="en-US" sz="3000" b="1" dirty="0">
                <a:latin typeface="Angsana New" panose="02020603050405020304" pitchFamily="18" charset="-34"/>
                <a:cs typeface="Angsana New" panose="02020603050405020304" pitchFamily="18" charset="-34"/>
              </a:rPr>
              <a:t>GMDSS </a:t>
            </a:r>
          </a:p>
          <a:p>
            <a:pPr marL="342900" indent="-342900">
              <a:buAutoNum type="thaiNumPeriod"/>
            </a:pPr>
            <a:r>
              <a:rPr lang="th-TH" sz="3000" b="1" dirty="0">
                <a:latin typeface="Angsana New" panose="02020603050405020304" pitchFamily="18" charset="-34"/>
                <a:cs typeface="Angsana New" panose="02020603050405020304" pitchFamily="18" charset="-34"/>
              </a:rPr>
              <a:t>รายการเครื่องมือเดินเรืออิเล็กทรอนิกส์ ที่สำคัญ</a:t>
            </a:r>
          </a:p>
          <a:p>
            <a:r>
              <a:rPr lang="th-TH" sz="3000" b="1" dirty="0">
                <a:latin typeface="Angsana New" panose="02020603050405020304" pitchFamily="18" charset="-34"/>
                <a:cs typeface="Angsana New" panose="02020603050405020304" pitchFamily="18" charset="-34"/>
              </a:rPr>
              <a:t>      </a:t>
            </a:r>
            <a:r>
              <a:rPr lang="th-TH" sz="2800" b="1" dirty="0">
                <a:latin typeface="Angsana New" panose="02020603050405020304" pitchFamily="18" charset="-34"/>
                <a:cs typeface="Angsana New" panose="02020603050405020304" pitchFamily="18" charset="-34"/>
              </a:rPr>
              <a:t>๕.๑ เครื่องหาตำบลที่ด้วยดาวเทียม</a:t>
            </a:r>
          </a:p>
          <a:p>
            <a:r>
              <a:rPr lang="th-TH" sz="2800" b="1" dirty="0">
                <a:latin typeface="Angsana New" panose="02020603050405020304" pitchFamily="18" charset="-34"/>
                <a:cs typeface="Angsana New" panose="02020603050405020304" pitchFamily="18" charset="-34"/>
              </a:rPr>
              <a:t>      ๕.๒ เรดาร์</a:t>
            </a:r>
          </a:p>
          <a:p>
            <a:r>
              <a:rPr lang="th-TH" sz="2800" b="1" dirty="0">
                <a:latin typeface="Angsana New" panose="02020603050405020304" pitchFamily="18" charset="-34"/>
                <a:cs typeface="Angsana New" panose="02020603050405020304" pitchFamily="18" charset="-34"/>
              </a:rPr>
              <a:t>      ๕.๓ เครื่องตรวจอากาศประจำเรือ</a:t>
            </a:r>
          </a:p>
          <a:p>
            <a:r>
              <a:rPr lang="th-TH" sz="2800" b="1" dirty="0">
                <a:latin typeface="Angsana New" panose="02020603050405020304" pitchFamily="18" charset="-34"/>
                <a:cs typeface="Angsana New" panose="02020603050405020304" pitchFamily="18" charset="-34"/>
              </a:rPr>
              <a:t>      ๕.๔ เครื่องแสดงตนอัตโนมัติ</a:t>
            </a:r>
          </a:p>
          <a:p>
            <a:r>
              <a:rPr lang="th-TH" sz="2800" b="1" dirty="0">
                <a:latin typeface="Angsana New" panose="02020603050405020304" pitchFamily="18" charset="-34"/>
                <a:cs typeface="Angsana New" panose="02020603050405020304" pitchFamily="18" charset="-34"/>
              </a:rPr>
              <a:t>      ๕.๕ เครื่องหยั่งน้ำ</a:t>
            </a:r>
          </a:p>
          <a:p>
            <a:r>
              <a:rPr lang="th-TH" sz="2800" b="1" dirty="0">
                <a:latin typeface="Angsana New" panose="02020603050405020304" pitchFamily="18" charset="-34"/>
                <a:cs typeface="Angsana New" panose="02020603050405020304" pitchFamily="18" charset="-34"/>
              </a:rPr>
              <a:t>      ๕.๖ เครื่องแสดงตนอัตโนมัติ</a:t>
            </a:r>
          </a:p>
          <a:p>
            <a:pPr lvl="0"/>
            <a:r>
              <a:rPr lang="en-US" sz="2800" b="1" dirty="0">
                <a:solidFill>
                  <a:srgbClr val="000000"/>
                </a:solidFill>
                <a:latin typeface="Angsana New" panose="02020603050405020304" pitchFamily="18" charset="-34"/>
                <a:cs typeface="Angsana New" panose="02020603050405020304" pitchFamily="18" charset="-34"/>
              </a:rPr>
              <a:t>      </a:t>
            </a:r>
            <a:r>
              <a:rPr lang="th-TH" sz="2800" b="1" dirty="0">
                <a:latin typeface="Angsana New" panose="02020603050405020304" pitchFamily="18" charset="-34"/>
                <a:cs typeface="Angsana New" panose="02020603050405020304" pitchFamily="18" charset="-34"/>
              </a:rPr>
              <a:t>๕.๗ </a:t>
            </a:r>
            <a:r>
              <a:rPr lang="th-TH" sz="2800" b="1" dirty="0">
                <a:solidFill>
                  <a:srgbClr val="000000"/>
                </a:solidFill>
                <a:latin typeface="Angsana New" panose="02020603050405020304" pitchFamily="18" charset="-34"/>
                <a:cs typeface="Angsana New" panose="02020603050405020304" pitchFamily="18" charset="-34"/>
              </a:rPr>
              <a:t>ระบบแสดงแผนที่เดินเรือและข้อมูลเดินเรืออัตโนมัติ</a:t>
            </a:r>
            <a:r>
              <a:rPr lang="en-US" sz="2800" b="1" dirty="0">
                <a:solidFill>
                  <a:srgbClr val="000000"/>
                </a:solidFill>
                <a:latin typeface="Angsana New" panose="02020603050405020304" pitchFamily="18" charset="-34"/>
                <a:cs typeface="Angsana New" panose="02020603050405020304" pitchFamily="18" charset="-34"/>
              </a:rPr>
              <a:t> </a:t>
            </a:r>
            <a:r>
              <a:rPr lang="en-US" sz="2800" b="1" dirty="0">
                <a:latin typeface="Angsana New" panose="02020603050405020304" pitchFamily="18" charset="-34"/>
                <a:cs typeface="Angsana New" panose="02020603050405020304" pitchFamily="18" charset="-34"/>
              </a:rPr>
              <a:t>ECDIS</a:t>
            </a:r>
          </a:p>
        </p:txBody>
      </p:sp>
    </p:spTree>
    <p:extLst>
      <p:ext uri="{BB962C8B-B14F-4D97-AF65-F5344CB8AC3E}">
        <p14:creationId xmlns:p14="http://schemas.microsoft.com/office/powerpoint/2010/main" val="114925142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สี่เหลี่ยมผืนผ้า 3"/>
          <p:cNvSpPr/>
          <p:nvPr/>
        </p:nvSpPr>
        <p:spPr>
          <a:xfrm>
            <a:off x="205229" y="34364"/>
            <a:ext cx="9127014" cy="1077218"/>
          </a:xfrm>
          <a:prstGeom prst="rect">
            <a:avLst/>
          </a:prstGeom>
        </p:spPr>
        <p:txBody>
          <a:bodyPr wrap="square">
            <a:spAutoFit/>
          </a:bodyPr>
          <a:lstStyle/>
          <a:p>
            <a:pPr lvl="0" algn="ctr" eaLnBrk="0" fontAlgn="base" hangingPunct="0">
              <a:spcBef>
                <a:spcPct val="0"/>
              </a:spcBef>
              <a:spcAft>
                <a:spcPct val="0"/>
              </a:spcAft>
            </a:pPr>
            <a:r>
              <a:rPr lang="th-TH" sz="3200" b="1" dirty="0">
                <a:solidFill>
                  <a:srgbClr val="000000"/>
                </a:solidFill>
                <a:latin typeface="Angsana New" panose="02020603050405020304" pitchFamily="18" charset="-34"/>
                <a:cs typeface="Angsana New" panose="02020603050405020304" pitchFamily="18" charset="-34"/>
              </a:rPr>
              <a:t>ระบบแสดงแผนที่เดินเรือและข้อมูลเดินเรืออัตโนมัติ </a:t>
            </a:r>
          </a:p>
          <a:p>
            <a:pPr lvl="0" algn="ctr" eaLnBrk="0" fontAlgn="base" hangingPunct="0">
              <a:spcBef>
                <a:spcPct val="0"/>
              </a:spcBef>
              <a:spcAft>
                <a:spcPct val="0"/>
              </a:spcAft>
            </a:pPr>
            <a:r>
              <a:rPr lang="th-TH" sz="3200" b="1" dirty="0">
                <a:solidFill>
                  <a:srgbClr val="000000"/>
                </a:solidFill>
                <a:latin typeface="Angsana New" panose="02020603050405020304" pitchFamily="18" charset="-34"/>
                <a:cs typeface="Angsana New" panose="02020603050405020304" pitchFamily="18" charset="-34"/>
              </a:rPr>
              <a:t>หรือ</a:t>
            </a:r>
            <a:r>
              <a:rPr lang="en-US" sz="3200" b="1" dirty="0">
                <a:solidFill>
                  <a:srgbClr val="000000"/>
                </a:solidFill>
                <a:latin typeface="Angsana New" panose="02020603050405020304" pitchFamily="18" charset="-34"/>
                <a:cs typeface="Angsana New" panose="02020603050405020304" pitchFamily="18" charset="-34"/>
              </a:rPr>
              <a:t> Electronic Chart Display and Information System :</a:t>
            </a:r>
            <a:r>
              <a:rPr lang="th-TH" sz="3200" b="1" dirty="0">
                <a:solidFill>
                  <a:srgbClr val="000000"/>
                </a:solidFill>
                <a:latin typeface="Angsana New" panose="02020603050405020304" pitchFamily="18" charset="-34"/>
                <a:cs typeface="Angsana New" panose="02020603050405020304" pitchFamily="18" charset="-34"/>
              </a:rPr>
              <a:t> </a:t>
            </a:r>
            <a:r>
              <a:rPr lang="en-US" sz="3200" b="1" dirty="0">
                <a:solidFill>
                  <a:srgbClr val="000000"/>
                </a:solidFill>
                <a:latin typeface="Angsana New" panose="02020603050405020304" pitchFamily="18" charset="-34"/>
                <a:cs typeface="Angsana New" panose="02020603050405020304" pitchFamily="18" charset="-34"/>
              </a:rPr>
              <a:t>ECDIS</a:t>
            </a:r>
            <a:endParaRPr lang="en-US" sz="3200" b="1" dirty="0"/>
          </a:p>
        </p:txBody>
      </p:sp>
      <p:sp>
        <p:nvSpPr>
          <p:cNvPr id="5" name="สี่เหลี่ยมผืนผ้า 4"/>
          <p:cNvSpPr/>
          <p:nvPr/>
        </p:nvSpPr>
        <p:spPr>
          <a:xfrm>
            <a:off x="711793" y="2855475"/>
            <a:ext cx="8481368" cy="2677656"/>
          </a:xfrm>
          <a:prstGeom prst="rect">
            <a:avLst/>
          </a:prstGeom>
        </p:spPr>
        <p:txBody>
          <a:bodyPr wrap="square">
            <a:spAutoFit/>
          </a:bodyPr>
          <a:lstStyle/>
          <a:p>
            <a:r>
              <a:rPr lang="th-TH" sz="2400" b="1" dirty="0">
                <a:latin typeface="Angsana New" panose="02020603050405020304" pitchFamily="18" charset="-34"/>
                <a:cs typeface="Angsana New" panose="02020603050405020304" pitchFamily="18" charset="-34"/>
              </a:rPr>
              <a:t>โดย </a:t>
            </a:r>
            <a:r>
              <a:rPr lang="en-US" sz="2400" b="1" dirty="0">
                <a:latin typeface="Angsana New" panose="02020603050405020304" pitchFamily="18" charset="-34"/>
                <a:cs typeface="Angsana New" panose="02020603050405020304" pitchFamily="18" charset="-34"/>
              </a:rPr>
              <a:t>IMO </a:t>
            </a:r>
            <a:r>
              <a:rPr lang="th-TH" sz="2400" b="1" dirty="0">
                <a:latin typeface="Angsana New" panose="02020603050405020304" pitchFamily="18" charset="-34"/>
                <a:cs typeface="Angsana New" panose="02020603050405020304" pitchFamily="18" charset="-34"/>
              </a:rPr>
              <a:t>ได้กำหนดมาตรฐานเบื้องต้นสำหรับเครื่อง </a:t>
            </a:r>
            <a:r>
              <a:rPr lang="en-US" sz="2400" b="1" dirty="0">
                <a:latin typeface="Angsana New" panose="02020603050405020304" pitchFamily="18" charset="-34"/>
                <a:cs typeface="Angsana New" panose="02020603050405020304" pitchFamily="18" charset="-34"/>
              </a:rPr>
              <a:t>ECDIS </a:t>
            </a:r>
            <a:r>
              <a:rPr lang="th-TH" sz="2400" b="1" dirty="0">
                <a:latin typeface="Angsana New" panose="02020603050405020304" pitchFamily="18" charset="-34"/>
                <a:cs typeface="Angsana New" panose="02020603050405020304" pitchFamily="18" charset="-34"/>
              </a:rPr>
              <a:t>ตาม </a:t>
            </a:r>
            <a:r>
              <a:rPr lang="en-US" sz="2400" b="1" dirty="0">
                <a:latin typeface="Angsana New" panose="02020603050405020304" pitchFamily="18" charset="-34"/>
                <a:cs typeface="Angsana New" panose="02020603050405020304" pitchFamily="18" charset="-34"/>
              </a:rPr>
              <a:t>IMO Performance Standard for ECDIS </a:t>
            </a:r>
            <a:r>
              <a:rPr lang="th-TH" sz="2400" b="1" dirty="0">
                <a:latin typeface="Angsana New" panose="02020603050405020304" pitchFamily="18" charset="-34"/>
                <a:cs typeface="Angsana New" panose="02020603050405020304" pitchFamily="18" charset="-34"/>
              </a:rPr>
              <a:t>ที่ประกาศไว้เมื่อวันที่ 23 พฤศจิกายน 2538 โดยให้ </a:t>
            </a:r>
            <a:r>
              <a:rPr lang="en-US" sz="2400" b="1" dirty="0">
                <a:latin typeface="Angsana New" panose="02020603050405020304" pitchFamily="18" charset="-34"/>
                <a:cs typeface="Angsana New" panose="02020603050405020304" pitchFamily="18" charset="-34"/>
              </a:rPr>
              <a:t>ECDIS </a:t>
            </a:r>
            <a:r>
              <a:rPr lang="th-TH" sz="2400" b="1" dirty="0">
                <a:latin typeface="Angsana New" panose="02020603050405020304" pitchFamily="18" charset="-34"/>
                <a:cs typeface="Angsana New" panose="02020603050405020304" pitchFamily="18" charset="-34"/>
              </a:rPr>
              <a:t>มีหน้าที่สำคัญ ดังนี้</a:t>
            </a:r>
          </a:p>
          <a:p>
            <a:r>
              <a:rPr lang="th-TH" sz="2400" b="1" dirty="0">
                <a:latin typeface="Angsana New" panose="02020603050405020304" pitchFamily="18" charset="-34"/>
                <a:cs typeface="Angsana New" panose="02020603050405020304" pitchFamily="18" charset="-34"/>
              </a:rPr>
              <a:t>   </a:t>
            </a:r>
            <a:r>
              <a:rPr lang="th-TH"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๑</a:t>
            </a:r>
            <a:r>
              <a:rPr lang="en-US"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Route Planning</a:t>
            </a:r>
            <a:r>
              <a:rPr lang="th-TH"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การวางแผนการเดินเรือ</a:t>
            </a:r>
          </a:p>
          <a:p>
            <a:r>
              <a:rPr lang="th-TH"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๒. </a:t>
            </a:r>
            <a:r>
              <a:rPr lang="en-US"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Route Monitoring</a:t>
            </a:r>
            <a:r>
              <a:rPr lang="th-TH"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การเฝ้าระวังการเดินเรือ</a:t>
            </a:r>
          </a:p>
          <a:p>
            <a:r>
              <a:rPr lang="th-TH"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๓. </a:t>
            </a:r>
            <a:r>
              <a:rPr lang="en-US"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Indication / Alarm</a:t>
            </a:r>
            <a:r>
              <a:rPr lang="th-TH"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การตรวจสอบ แจ้งเตือน</a:t>
            </a:r>
          </a:p>
          <a:p>
            <a:r>
              <a:rPr lang="th-TH"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๔. </a:t>
            </a:r>
            <a:r>
              <a:rPr lang="en-US"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Voyage Recording</a:t>
            </a:r>
            <a:r>
              <a:rPr lang="th-TH"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การบันทึกเส้นทางการเดินเรือ</a:t>
            </a:r>
          </a:p>
          <a:p>
            <a:r>
              <a:rPr lang="th-TH"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๕. </a:t>
            </a:r>
            <a:r>
              <a:rPr lang="en-US"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Back-Up</a:t>
            </a:r>
            <a:r>
              <a:rPr lang="th-TH" sz="2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การเก็บรักษาข้อมูล</a:t>
            </a:r>
          </a:p>
        </p:txBody>
      </p:sp>
      <p:sp>
        <p:nvSpPr>
          <p:cNvPr id="2" name="สี่เหลี่ยมผืนผ้า 1"/>
          <p:cNvSpPr/>
          <p:nvPr/>
        </p:nvSpPr>
        <p:spPr>
          <a:xfrm>
            <a:off x="443303" y="1106262"/>
            <a:ext cx="8797515" cy="1384995"/>
          </a:xfrm>
          <a:prstGeom prst="rect">
            <a:avLst/>
          </a:prstGeom>
        </p:spPr>
        <p:txBody>
          <a:bodyPr wrap="square">
            <a:spAutoFit/>
          </a:bodyPr>
          <a:lstStyle/>
          <a:p>
            <a:pPr lvl="0" algn="thaiDist" eaLnBrk="0" fontAlgn="base" hangingPunct="0">
              <a:spcBef>
                <a:spcPct val="0"/>
              </a:spcBef>
              <a:spcAft>
                <a:spcPct val="0"/>
              </a:spcAft>
            </a:pPr>
            <a:r>
              <a:rPr lang="th-TH" sz="2800" b="1" dirty="0">
                <a:solidFill>
                  <a:srgbClr val="000000"/>
                </a:solidFill>
                <a:latin typeface="Angsana New" panose="02020603050405020304" pitchFamily="18" charset="-34"/>
                <a:cs typeface="Angsana New" panose="02020603050405020304" pitchFamily="18" charset="-34"/>
              </a:rPr>
              <a:t>          </a:t>
            </a:r>
            <a:r>
              <a:rPr lang="th-TH" sz="2800" b="1" i="1" u="sng" dirty="0">
                <a:solidFill>
                  <a:srgbClr val="00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หมายถึ</a:t>
            </a:r>
            <a:r>
              <a:rPr lang="th-TH" sz="2800" b="1" dirty="0">
                <a:solidFill>
                  <a:srgbClr val="000000"/>
                </a:solidFill>
                <a:latin typeface="Angsana New" panose="02020603050405020304" pitchFamily="18" charset="-34"/>
                <a:cs typeface="Angsana New" panose="02020603050405020304" pitchFamily="18" charset="-34"/>
              </a:rPr>
              <a:t>ง ระบบแสดงแผนที่เดินเรือและข้อมูลของการเดินเรือที่มีความสามารถ  อยู่ในระดับยอมรับได้ด้วยแผนที่เดินเรืออิเล็กทรอนิคส์ที่ผลิตโดยหน่วยงานอุทกศาสตร์ของแต่ละประเทศ ตามมาตรฐาน </a:t>
            </a:r>
            <a:r>
              <a:rPr lang="en-US" sz="2800" b="1" dirty="0">
                <a:solidFill>
                  <a:srgbClr val="000000"/>
                </a:solidFill>
                <a:latin typeface="Angsana New" panose="02020603050405020304" pitchFamily="18" charset="-34"/>
                <a:cs typeface="Angsana New" panose="02020603050405020304" pitchFamily="18" charset="-34"/>
              </a:rPr>
              <a:t>IHO </a:t>
            </a:r>
            <a:r>
              <a:rPr lang="th-TH" sz="2800" b="1" dirty="0">
                <a:solidFill>
                  <a:srgbClr val="000000"/>
                </a:solidFill>
                <a:latin typeface="Angsana New" panose="02020603050405020304" pitchFamily="18" charset="-34"/>
                <a:cs typeface="Angsana New" panose="02020603050405020304" pitchFamily="18" charset="-34"/>
              </a:rPr>
              <a:t>และ ข้อกำหนดของ </a:t>
            </a:r>
            <a:r>
              <a:rPr lang="en-US" sz="2800" b="1" dirty="0">
                <a:solidFill>
                  <a:srgbClr val="000000"/>
                </a:solidFill>
                <a:latin typeface="Angsana New" panose="02020603050405020304" pitchFamily="18" charset="-34"/>
                <a:cs typeface="Angsana New" panose="02020603050405020304" pitchFamily="18" charset="-34"/>
              </a:rPr>
              <a:t>SOLAS 1974</a:t>
            </a:r>
            <a:endParaRPr lang="en-US" sz="2800" b="1"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10205039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สี่เหลี่ยมผืนผ้า 3"/>
          <p:cNvSpPr/>
          <p:nvPr/>
        </p:nvSpPr>
        <p:spPr>
          <a:xfrm>
            <a:off x="205229" y="34364"/>
            <a:ext cx="9127014" cy="1077218"/>
          </a:xfrm>
          <a:prstGeom prst="rect">
            <a:avLst/>
          </a:prstGeom>
        </p:spPr>
        <p:txBody>
          <a:bodyPr wrap="square">
            <a:spAutoFit/>
          </a:bodyPr>
          <a:lstStyle/>
          <a:p>
            <a:pPr lvl="0" algn="ctr" eaLnBrk="0" fontAlgn="base" hangingPunct="0">
              <a:spcBef>
                <a:spcPct val="0"/>
              </a:spcBef>
              <a:spcAft>
                <a:spcPct val="0"/>
              </a:spcAft>
            </a:pPr>
            <a:r>
              <a:rPr lang="th-TH" sz="3200" b="1" dirty="0">
                <a:solidFill>
                  <a:srgbClr val="00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ระบบแสดงแผนที่เดินเรือและข้อมูลเดินเรืออัตโนมัติ </a:t>
            </a:r>
          </a:p>
          <a:p>
            <a:pPr lvl="0" algn="ctr" eaLnBrk="0" fontAlgn="base" hangingPunct="0">
              <a:spcBef>
                <a:spcPct val="0"/>
              </a:spcBef>
              <a:spcAft>
                <a:spcPct val="0"/>
              </a:spcAft>
            </a:pPr>
            <a:r>
              <a:rPr lang="th-TH" sz="3200" b="1" dirty="0">
                <a:solidFill>
                  <a:srgbClr val="00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หรือ</a:t>
            </a:r>
            <a:r>
              <a:rPr lang="en-US" sz="3200" b="1" dirty="0">
                <a:solidFill>
                  <a:srgbClr val="00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Electronic Chart Display and Information System :</a:t>
            </a:r>
            <a:r>
              <a:rPr lang="th-TH" sz="3200" b="1" dirty="0">
                <a:solidFill>
                  <a:srgbClr val="00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a:t>
            </a:r>
            <a:r>
              <a:rPr lang="en-US" sz="3200" b="1" dirty="0">
                <a:solidFill>
                  <a:srgbClr val="00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ECDIS</a:t>
            </a:r>
            <a:endParaRPr lang="en-US" sz="3200" b="1" dirty="0">
              <a:effectLst>
                <a:outerShdw blurRad="38100" dist="38100" dir="2700000" algn="tl">
                  <a:srgbClr val="000000">
                    <a:alpha val="43137"/>
                  </a:srgbClr>
                </a:outerShdw>
              </a:effectLst>
            </a:endParaRPr>
          </a:p>
        </p:txBody>
      </p:sp>
      <p:sp>
        <p:nvSpPr>
          <p:cNvPr id="5" name="สี่เหลี่ยมผืนผ้า 4"/>
          <p:cNvSpPr/>
          <p:nvPr/>
        </p:nvSpPr>
        <p:spPr>
          <a:xfrm>
            <a:off x="573426" y="2703737"/>
            <a:ext cx="8390617" cy="3570208"/>
          </a:xfrm>
          <a:prstGeom prst="rect">
            <a:avLst/>
          </a:prstGeom>
        </p:spPr>
        <p:txBody>
          <a:bodyPr wrap="square">
            <a:spAutoFit/>
          </a:bodyPr>
          <a:lstStyle/>
          <a:p>
            <a:r>
              <a:rPr lang="th-TH" sz="2400" b="1" dirty="0">
                <a:solidFill>
                  <a:schemeClr val="accent1">
                    <a:lumMod val="50000"/>
                  </a:schemeClr>
                </a:solidFill>
                <a:latin typeface="Angsana New" panose="02020603050405020304" pitchFamily="18" charset="-34"/>
                <a:cs typeface="Angsana New" panose="02020603050405020304" pitchFamily="18" charset="-34"/>
              </a:rPr>
              <a:t>องค์กรที่กำหนดมาตรฐานหลัก ของส่วนต่างๆ ของระบบ </a:t>
            </a:r>
            <a:r>
              <a:rPr lang="en-US" sz="2400" b="1" dirty="0">
                <a:solidFill>
                  <a:schemeClr val="accent1">
                    <a:lumMod val="50000"/>
                  </a:schemeClr>
                </a:solidFill>
                <a:latin typeface="Angsana New" panose="02020603050405020304" pitchFamily="18" charset="-34"/>
                <a:cs typeface="Angsana New" panose="02020603050405020304" pitchFamily="18" charset="-34"/>
              </a:rPr>
              <a:t>ECDIS </a:t>
            </a:r>
            <a:r>
              <a:rPr lang="th-TH" sz="2400" b="1" dirty="0">
                <a:solidFill>
                  <a:schemeClr val="accent1">
                    <a:lumMod val="50000"/>
                  </a:schemeClr>
                </a:solidFill>
                <a:latin typeface="Angsana New" panose="02020603050405020304" pitchFamily="18" charset="-34"/>
                <a:cs typeface="Angsana New" panose="02020603050405020304" pitchFamily="18" charset="-34"/>
              </a:rPr>
              <a:t>มี ๓ องค์กรหลักได้แก่</a:t>
            </a:r>
          </a:p>
          <a:p>
            <a:r>
              <a:rPr lang="th-TH" sz="2400" b="1" dirty="0">
                <a:solidFill>
                  <a:schemeClr val="accent1">
                    <a:lumMod val="50000"/>
                  </a:schemeClr>
                </a:solidFill>
                <a:latin typeface="Angsana New" panose="02020603050405020304" pitchFamily="18" charset="-34"/>
                <a:cs typeface="Angsana New" panose="02020603050405020304" pitchFamily="18" charset="-34"/>
              </a:rPr>
              <a:t>    ๑. </a:t>
            </a:r>
            <a:r>
              <a:rPr lang="en-US"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IMO </a:t>
            </a:r>
            <a:r>
              <a:rPr lang="th-TH"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กำหนดมาตรฐานของโปรแกรมประมวลผลและแสดงผล</a:t>
            </a:r>
            <a:r>
              <a:rPr lang="en-US"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a:t>
            </a:r>
            <a:endParaRPr lang="th-TH"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endParaRPr>
          </a:p>
          <a:p>
            <a:r>
              <a:rPr lang="th-TH"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a:t>
            </a:r>
            <a:r>
              <a:rPr lang="en-US" sz="2000" b="1" dirty="0">
                <a:solidFill>
                  <a:schemeClr val="accent1">
                    <a:lumMod val="50000"/>
                  </a:schemeClr>
                </a:solidFill>
                <a:latin typeface="Angsana New" panose="02020603050405020304" pitchFamily="18" charset="-34"/>
                <a:cs typeface="Angsana New" panose="02020603050405020304" pitchFamily="18" charset="-34"/>
              </a:rPr>
              <a:t>IMO Resolutions A.817 (19), MSC.64 (67) and MSC.86 (70) </a:t>
            </a:r>
            <a:r>
              <a:rPr lang="en-US" sz="20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57 </a:t>
            </a:r>
            <a:r>
              <a:rPr lang="en-US"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a:t>
            </a:r>
            <a:r>
              <a:rPr lang="th-TH" b="1" dirty="0">
                <a:solidFill>
                  <a:schemeClr val="accent1">
                    <a:lumMod val="50000"/>
                  </a:schemeClr>
                </a:solidFill>
                <a:latin typeface="Angsana New" panose="02020603050405020304" pitchFamily="18" charset="-34"/>
                <a:cs typeface="Angsana New" panose="02020603050405020304" pitchFamily="18" charset="-34"/>
              </a:rPr>
              <a:t> </a:t>
            </a:r>
            <a:r>
              <a:rPr lang="en-US" b="1" dirty="0">
                <a:solidFill>
                  <a:schemeClr val="accent1">
                    <a:lumMod val="50000"/>
                  </a:schemeClr>
                </a:solidFill>
                <a:latin typeface="Angsana New" panose="02020603050405020304" pitchFamily="18" charset="-34"/>
                <a:cs typeface="Angsana New" panose="02020603050405020304" pitchFamily="18" charset="-34"/>
              </a:rPr>
              <a:t>PERFORMANCE STANDARDS FOR ELECTRONIC CHART DISPLAY AND INFORMATION SYSTEMS (ECDIS)</a:t>
            </a:r>
            <a:endParaRPr lang="en-US"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endParaRPr>
          </a:p>
          <a:p>
            <a:r>
              <a:rPr lang="th-TH"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๒. </a:t>
            </a:r>
            <a:r>
              <a:rPr lang="en-US"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IHO </a:t>
            </a:r>
            <a:r>
              <a:rPr lang="th-TH"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กำหนดมาตรฐานแผนที่เดินเรืออิเล็กทรอนิกส์  </a:t>
            </a:r>
            <a:endParaRPr lang="en-US"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endParaRPr>
          </a:p>
          <a:p>
            <a:r>
              <a:rPr lang="en-US"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I</a:t>
            </a:r>
            <a:r>
              <a:rPr lang="en-US" sz="20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HO S 57 </a:t>
            </a:r>
            <a:r>
              <a:rPr lang="en-US"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a:t>
            </a:r>
            <a:r>
              <a:rPr lang="th-TH"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a:t>
            </a:r>
            <a:r>
              <a:rPr lang="en-US" b="1" dirty="0">
                <a:solidFill>
                  <a:schemeClr val="accent1">
                    <a:lumMod val="50000"/>
                  </a:schemeClr>
                </a:solidFill>
                <a:latin typeface="Angsana New" panose="02020603050405020304" pitchFamily="18" charset="-34"/>
                <a:cs typeface="Angsana New" panose="02020603050405020304" pitchFamily="18" charset="-34"/>
              </a:rPr>
              <a:t>IHO TRANSFER STANDARD for DIGITAL HYDROGRAPHIC DATA</a:t>
            </a:r>
            <a:r>
              <a:rPr lang="en-US" dirty="0">
                <a:solidFill>
                  <a:schemeClr val="accent1">
                    <a:lumMod val="50000"/>
                  </a:schemeClr>
                </a:solidFill>
                <a:latin typeface="Angsana New" panose="02020603050405020304" pitchFamily="18" charset="-34"/>
                <a:cs typeface="Angsana New" panose="02020603050405020304" pitchFamily="18" charset="-34"/>
              </a:rPr>
              <a:t> </a:t>
            </a:r>
            <a:r>
              <a:rPr lang="en-US"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a:t>
            </a:r>
            <a:r>
              <a:rPr lang="th-TH"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และ</a:t>
            </a:r>
            <a:r>
              <a:rPr lang="en-US"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a:t>
            </a:r>
          </a:p>
          <a:p>
            <a:r>
              <a:rPr lang="en-US" sz="20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IHO S 63 :</a:t>
            </a:r>
            <a:r>
              <a:rPr lang="th-TH" sz="20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a:t>
            </a:r>
            <a:r>
              <a:rPr lang="en-US" b="1" dirty="0">
                <a:solidFill>
                  <a:schemeClr val="accent1">
                    <a:lumMod val="50000"/>
                  </a:schemeClr>
                </a:solidFill>
                <a:latin typeface="Angsana New" panose="02020603050405020304" pitchFamily="18" charset="-34"/>
                <a:cs typeface="Angsana New" panose="02020603050405020304" pitchFamily="18" charset="-34"/>
              </a:rPr>
              <a:t>IHO DATA PROTECTION SCHEME</a:t>
            </a:r>
            <a:endParaRPr lang="en-US"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endParaRPr>
          </a:p>
          <a:p>
            <a:r>
              <a:rPr lang="th-TH"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๓. </a:t>
            </a:r>
            <a:r>
              <a:rPr lang="en-US" sz="28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IEC</a:t>
            </a:r>
            <a:r>
              <a:rPr lang="th-TH"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กำหนดมาตรฐานของเครื่องประมวลผลและการเชื่อมต่อข้อมูลกับอุปกรณ์อื่น</a:t>
            </a:r>
            <a:r>
              <a:rPr lang="en-US" sz="24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a:t>
            </a:r>
          </a:p>
          <a:p>
            <a:r>
              <a:rPr lang="th-TH" sz="20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a:t>
            </a:r>
            <a:r>
              <a:rPr lang="en-US" sz="20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IEC 61174:2015 : </a:t>
            </a:r>
            <a:r>
              <a:rPr lang="en-US" sz="2000" b="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Electronic chart display and information system (ECDIS) – Operational and performance requirements, methods of testing and required test results</a:t>
            </a:r>
            <a:endParaRPr lang="en-US" sz="20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endParaRPr>
          </a:p>
        </p:txBody>
      </p:sp>
      <p:sp>
        <p:nvSpPr>
          <p:cNvPr id="2" name="สี่เหลี่ยมผืนผ้า 1"/>
          <p:cNvSpPr/>
          <p:nvPr/>
        </p:nvSpPr>
        <p:spPr>
          <a:xfrm>
            <a:off x="443303" y="1106262"/>
            <a:ext cx="8797515" cy="1384995"/>
          </a:xfrm>
          <a:prstGeom prst="rect">
            <a:avLst/>
          </a:prstGeom>
        </p:spPr>
        <p:txBody>
          <a:bodyPr wrap="square">
            <a:spAutoFit/>
          </a:bodyPr>
          <a:lstStyle/>
          <a:p>
            <a:pPr lvl="0" algn="thaiDist" eaLnBrk="0" fontAlgn="base" hangingPunct="0">
              <a:spcBef>
                <a:spcPct val="0"/>
              </a:spcBef>
              <a:spcAft>
                <a:spcPct val="0"/>
              </a:spcAft>
            </a:pPr>
            <a:r>
              <a:rPr lang="th-TH" sz="2800" b="1" dirty="0">
                <a:solidFill>
                  <a:srgbClr val="FF0000"/>
                </a:solidFill>
                <a:latin typeface="Angsana New" panose="02020603050405020304" pitchFamily="18" charset="-34"/>
                <a:cs typeface="Angsana New" panose="02020603050405020304" pitchFamily="18" charset="-34"/>
              </a:rPr>
              <a:t>          </a:t>
            </a:r>
            <a:r>
              <a:rPr lang="th-TH" sz="2800" b="1" i="1" u="sng"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หมายถึ</a:t>
            </a:r>
            <a:r>
              <a:rPr lang="th-TH" sz="2800" b="1" dirty="0">
                <a:solidFill>
                  <a:srgbClr val="FF0000"/>
                </a:solidFill>
                <a:latin typeface="Angsana New" panose="02020603050405020304" pitchFamily="18" charset="-34"/>
                <a:cs typeface="Angsana New" panose="02020603050405020304" pitchFamily="18" charset="-34"/>
              </a:rPr>
              <a:t>ง ระบบแสดงแผนที่เดินเรือและข้อมูลของการเดินเรืออิเล็กทรอนิกส์ที่มีความสามารถ  อยู่ในระดับยอมรับได้ด้วยแผนที่เดินเรืออิเล็กทรอนิคส์ที่ผลิตโดยหน่วยงานอุทกศาสตร์ของแต่ละประเทศ ตามมาตรฐาน </a:t>
            </a:r>
            <a:r>
              <a:rPr lang="en-US" sz="2800" b="1" dirty="0">
                <a:solidFill>
                  <a:srgbClr val="FF0000"/>
                </a:solidFill>
                <a:latin typeface="Angsana New" panose="02020603050405020304" pitchFamily="18" charset="-34"/>
                <a:cs typeface="Angsana New" panose="02020603050405020304" pitchFamily="18" charset="-34"/>
              </a:rPr>
              <a:t>IHO </a:t>
            </a:r>
            <a:r>
              <a:rPr lang="th-TH" sz="2800" b="1" dirty="0">
                <a:solidFill>
                  <a:srgbClr val="FF0000"/>
                </a:solidFill>
                <a:latin typeface="Angsana New" panose="02020603050405020304" pitchFamily="18" charset="-34"/>
                <a:cs typeface="Angsana New" panose="02020603050405020304" pitchFamily="18" charset="-34"/>
              </a:rPr>
              <a:t>และ ข้อกำหนดของ </a:t>
            </a:r>
            <a:r>
              <a:rPr lang="en-US" sz="2800" b="1" dirty="0">
                <a:solidFill>
                  <a:srgbClr val="FF0000"/>
                </a:solidFill>
                <a:latin typeface="Angsana New" panose="02020603050405020304" pitchFamily="18" charset="-34"/>
                <a:cs typeface="Angsana New" panose="02020603050405020304" pitchFamily="18" charset="-34"/>
              </a:rPr>
              <a:t>SOLAS 1974</a:t>
            </a:r>
          </a:p>
        </p:txBody>
      </p:sp>
    </p:spTree>
    <p:extLst>
      <p:ext uri="{BB962C8B-B14F-4D97-AF65-F5344CB8AC3E}">
        <p14:creationId xmlns:p14="http://schemas.microsoft.com/office/powerpoint/2010/main" val="136046835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27873" y="120096"/>
            <a:ext cx="4905510" cy="830997"/>
          </a:xfrm>
          <a:prstGeom prst="rect">
            <a:avLst/>
          </a:prstGeom>
          <a:noFill/>
        </p:spPr>
        <p:txBody>
          <a:bodyPr wrap="none" rtlCol="0">
            <a:spAutoFit/>
          </a:bodyPr>
          <a:lstStyle/>
          <a:p>
            <a:r>
              <a:rPr lang="th-TH" sz="4800" b="1" dirty="0">
                <a:latin typeface="Angsana New" panose="02020603050405020304" pitchFamily="18" charset="-34"/>
                <a:cs typeface="Angsana New" panose="02020603050405020304" pitchFamily="18" charset="-34"/>
              </a:rPr>
              <a:t>ภาพหน้าจอแสดงผล </a:t>
            </a:r>
            <a:r>
              <a:rPr lang="en-US" sz="4800" b="1" dirty="0">
                <a:latin typeface="Angsana New" panose="02020603050405020304" pitchFamily="18" charset="-34"/>
                <a:cs typeface="Angsana New" panose="02020603050405020304" pitchFamily="18" charset="-34"/>
              </a:rPr>
              <a:t>ECDIS</a:t>
            </a: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339" t="10328" r="39861" b="2667"/>
          <a:stretch/>
        </p:blipFill>
        <p:spPr bwMode="auto">
          <a:xfrm>
            <a:off x="1638300" y="1094147"/>
            <a:ext cx="6375400" cy="5735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0054" y="4876772"/>
            <a:ext cx="1582484" cy="1200329"/>
          </a:xfrm>
          <a:prstGeom prst="rect">
            <a:avLst/>
          </a:prstGeom>
          <a:noFill/>
        </p:spPr>
        <p:txBody>
          <a:bodyPr wrap="none" rtlCol="0">
            <a:spAutoFit/>
          </a:bodyPr>
          <a:lstStyle/>
          <a:p>
            <a:r>
              <a:rPr lang="th-TH" dirty="0"/>
              <a:t>ข้อมูลของเรือเรา</a:t>
            </a:r>
          </a:p>
          <a:p>
            <a:r>
              <a:rPr lang="th-TH" dirty="0"/>
              <a:t>ข้อมูลสภาวะแวดล้อม</a:t>
            </a:r>
          </a:p>
          <a:p>
            <a:r>
              <a:rPr lang="th-TH" dirty="0"/>
              <a:t>ทางธรรมชาติ </a:t>
            </a:r>
          </a:p>
          <a:p>
            <a:r>
              <a:rPr lang="th-TH" dirty="0"/>
              <a:t>ข้อมูลอุตุ สมุทรศาสตร์</a:t>
            </a:r>
            <a:endParaRPr lang="en-US" dirty="0"/>
          </a:p>
        </p:txBody>
      </p:sp>
      <p:sp>
        <p:nvSpPr>
          <p:cNvPr id="5" name="TextBox 4"/>
          <p:cNvSpPr txBox="1"/>
          <p:nvPr/>
        </p:nvSpPr>
        <p:spPr>
          <a:xfrm>
            <a:off x="8318499" y="1319768"/>
            <a:ext cx="1204176" cy="369332"/>
          </a:xfrm>
          <a:prstGeom prst="rect">
            <a:avLst/>
          </a:prstGeom>
          <a:noFill/>
        </p:spPr>
        <p:txBody>
          <a:bodyPr wrap="none" rtlCol="0">
            <a:spAutoFit/>
          </a:bodyPr>
          <a:lstStyle/>
          <a:p>
            <a:r>
              <a:rPr lang="th-TH" dirty="0"/>
              <a:t>ข้อมูลของเรืออื่น</a:t>
            </a:r>
            <a:endParaRPr lang="en-US" dirty="0"/>
          </a:p>
        </p:txBody>
      </p:sp>
      <p:sp>
        <p:nvSpPr>
          <p:cNvPr id="6" name="TextBox 5"/>
          <p:cNvSpPr txBox="1"/>
          <p:nvPr/>
        </p:nvSpPr>
        <p:spPr>
          <a:xfrm>
            <a:off x="8135661" y="4128367"/>
            <a:ext cx="1731564" cy="369332"/>
          </a:xfrm>
          <a:prstGeom prst="rect">
            <a:avLst/>
          </a:prstGeom>
          <a:noFill/>
        </p:spPr>
        <p:txBody>
          <a:bodyPr wrap="none" rtlCol="0">
            <a:spAutoFit/>
          </a:bodyPr>
          <a:lstStyle/>
          <a:p>
            <a:r>
              <a:rPr lang="th-TH" dirty="0"/>
              <a:t>ข้อมูลจากเครื่องช่วยอื่นๆ</a:t>
            </a:r>
            <a:endParaRPr lang="en-US" dirty="0"/>
          </a:p>
        </p:txBody>
      </p:sp>
      <p:sp>
        <p:nvSpPr>
          <p:cNvPr id="7" name="TextBox 6"/>
          <p:cNvSpPr txBox="1"/>
          <p:nvPr/>
        </p:nvSpPr>
        <p:spPr>
          <a:xfrm>
            <a:off x="179753" y="1467228"/>
            <a:ext cx="1383712" cy="369332"/>
          </a:xfrm>
          <a:prstGeom prst="rect">
            <a:avLst/>
          </a:prstGeom>
          <a:noFill/>
        </p:spPr>
        <p:txBody>
          <a:bodyPr wrap="none" rtlCol="0">
            <a:spAutoFit/>
          </a:bodyPr>
          <a:lstStyle/>
          <a:p>
            <a:r>
              <a:rPr lang="th-TH" dirty="0"/>
              <a:t>ข้อมูลแผนที่เดินเรือ</a:t>
            </a:r>
            <a:endParaRPr lang="en-US" dirty="0"/>
          </a:p>
        </p:txBody>
      </p:sp>
    </p:spTree>
    <p:extLst>
      <p:ext uri="{BB962C8B-B14F-4D97-AF65-F5344CB8AC3E}">
        <p14:creationId xmlns:p14="http://schemas.microsoft.com/office/powerpoint/2010/main" val="67227365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1185332" y="1329268"/>
            <a:ext cx="7545655" cy="923330"/>
          </a:xfrm>
          <a:prstGeom prst="rect">
            <a:avLst/>
          </a:prstGeom>
          <a:noFill/>
        </p:spPr>
        <p:txBody>
          <a:bodyPr wrap="none" rtlCol="0">
            <a:spAutoFit/>
          </a:bodyPr>
          <a:lstStyle/>
          <a:p>
            <a:r>
              <a:rPr lang="th-TH" sz="5400" b="1" dirty="0">
                <a:latin typeface="TH Srisakdi" pitchFamily="2" charset="-34"/>
                <a:cs typeface="TH Srisakdi" pitchFamily="2" charset="-34"/>
              </a:rPr>
              <a:t>ทำไมถึงต้องมีเครื่องมือเดินเรือ ประจำเรือ ?</a:t>
            </a:r>
            <a:endParaRPr lang="en-US" sz="5400" b="1" dirty="0">
              <a:latin typeface="TH Srisakdi" pitchFamily="2" charset="-34"/>
              <a:cs typeface="TH Srisakdi" pitchFamily="2" charset="-34"/>
            </a:endParaRPr>
          </a:p>
        </p:txBody>
      </p:sp>
      <p:sp>
        <p:nvSpPr>
          <p:cNvPr id="5" name="Rectangle 4"/>
          <p:cNvSpPr/>
          <p:nvPr/>
        </p:nvSpPr>
        <p:spPr>
          <a:xfrm>
            <a:off x="1479943" y="3005667"/>
            <a:ext cx="4866269" cy="369332"/>
          </a:xfrm>
          <a:prstGeom prst="rect">
            <a:avLst/>
          </a:prstGeom>
        </p:spPr>
        <p:txBody>
          <a:bodyPr wrap="none">
            <a:spAutoFit/>
          </a:bodyPr>
          <a:lstStyle/>
          <a:p>
            <a:r>
              <a:rPr lang="en-US" dirty="0"/>
              <a:t>https://www.youtube.com/watch?v=0xdKtGTjYQY</a:t>
            </a:r>
          </a:p>
        </p:txBody>
      </p:sp>
      <p:sp>
        <p:nvSpPr>
          <p:cNvPr id="6" name="Rectangle 5"/>
          <p:cNvSpPr/>
          <p:nvPr/>
        </p:nvSpPr>
        <p:spPr>
          <a:xfrm>
            <a:off x="1479943" y="3862400"/>
            <a:ext cx="4873257" cy="369332"/>
          </a:xfrm>
          <a:prstGeom prst="rect">
            <a:avLst/>
          </a:prstGeom>
        </p:spPr>
        <p:txBody>
          <a:bodyPr wrap="none">
            <a:spAutoFit/>
          </a:bodyPr>
          <a:lstStyle/>
          <a:p>
            <a:r>
              <a:rPr lang="en-US" dirty="0"/>
              <a:t>https://www.youtube.com/watch?v=TRJ_Ccf-Mok</a:t>
            </a:r>
          </a:p>
        </p:txBody>
      </p:sp>
      <p:sp>
        <p:nvSpPr>
          <p:cNvPr id="7" name="Rectangle 6"/>
          <p:cNvSpPr/>
          <p:nvPr/>
        </p:nvSpPr>
        <p:spPr>
          <a:xfrm>
            <a:off x="1479943" y="4696137"/>
            <a:ext cx="5668433" cy="369332"/>
          </a:xfrm>
          <a:prstGeom prst="rect">
            <a:avLst/>
          </a:prstGeom>
        </p:spPr>
        <p:txBody>
          <a:bodyPr wrap="square">
            <a:spAutoFit/>
          </a:bodyPr>
          <a:lstStyle/>
          <a:p>
            <a:r>
              <a:rPr lang="en-US" dirty="0"/>
              <a:t>https://www.youtube.com/watch?v=mbcDmTW6KFE</a:t>
            </a:r>
          </a:p>
        </p:txBody>
      </p:sp>
      <p:sp>
        <p:nvSpPr>
          <p:cNvPr id="8" name="Rectangle 7"/>
          <p:cNvSpPr/>
          <p:nvPr/>
        </p:nvSpPr>
        <p:spPr>
          <a:xfrm>
            <a:off x="1393210" y="5485137"/>
            <a:ext cx="5270055" cy="369332"/>
          </a:xfrm>
          <a:prstGeom prst="rect">
            <a:avLst/>
          </a:prstGeom>
        </p:spPr>
        <p:txBody>
          <a:bodyPr wrap="square">
            <a:spAutoFit/>
          </a:bodyPr>
          <a:lstStyle/>
          <a:p>
            <a:r>
              <a:rPr lang="en-US" dirty="0"/>
              <a:t>https://www.youtube.com/watch?v=mbcDmTW6KFE</a:t>
            </a:r>
          </a:p>
        </p:txBody>
      </p:sp>
    </p:spTree>
    <p:extLst>
      <p:ext uri="{BB962C8B-B14F-4D97-AF65-F5344CB8AC3E}">
        <p14:creationId xmlns:p14="http://schemas.microsoft.com/office/powerpoint/2010/main" val="12171080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สี่เหลี่ยมผืนผ้า 1"/>
          <p:cNvSpPr/>
          <p:nvPr/>
        </p:nvSpPr>
        <p:spPr>
          <a:xfrm>
            <a:off x="75304" y="1050866"/>
            <a:ext cx="9724912" cy="5078313"/>
          </a:xfrm>
          <a:prstGeom prst="rect">
            <a:avLst/>
          </a:prstGeom>
        </p:spPr>
        <p:txBody>
          <a:bodyPr wrap="square">
            <a:spAutoFit/>
          </a:bodyPr>
          <a:lstStyle/>
          <a:p>
            <a:pPr algn="ctr"/>
            <a:r>
              <a:rPr lang="en-US" b="1" dirty="0">
                <a:latin typeface="Angsana New" panose="02020603050405020304" pitchFamily="18" charset="-34"/>
                <a:cs typeface="Angsana New" panose="02020603050405020304" pitchFamily="18" charset="-34"/>
              </a:rPr>
              <a:t>requirement for all merchant ship of any flag state to comply with the minimum safety </a:t>
            </a:r>
          </a:p>
          <a:p>
            <a:pPr algn="ctr"/>
            <a:r>
              <a:rPr lang="en-US" b="1" dirty="0">
                <a:latin typeface="Angsana New" panose="02020603050405020304" pitchFamily="18" charset="-34"/>
                <a:cs typeface="Angsana New" panose="02020603050405020304" pitchFamily="18" charset="-34"/>
              </a:rPr>
              <a:t>norms laid down in the chapters which are as follows:</a:t>
            </a:r>
          </a:p>
          <a:p>
            <a:r>
              <a:rPr lang="en-US" sz="1600" b="1" dirty="0">
                <a:latin typeface="Angsana New" panose="02020603050405020304" pitchFamily="18" charset="-34"/>
                <a:cs typeface="Angsana New" panose="02020603050405020304" pitchFamily="18" charset="-34"/>
              </a:rPr>
              <a:t>Chapter I – General Provisions: </a:t>
            </a:r>
            <a:r>
              <a:rPr lang="en-US" sz="1600" dirty="0">
                <a:latin typeface="Angsana New" panose="02020603050405020304" pitchFamily="18" charset="-34"/>
                <a:cs typeface="Angsana New" panose="02020603050405020304" pitchFamily="18" charset="-34"/>
              </a:rPr>
              <a:t>Surveys and </a:t>
            </a:r>
            <a:r>
              <a:rPr lang="en-US" sz="1600" dirty="0">
                <a:latin typeface="Angsana New" panose="02020603050405020304" pitchFamily="18" charset="-34"/>
                <a:cs typeface="Angsana New" panose="02020603050405020304" pitchFamily="18" charset="-34"/>
                <a:hlinkClick r:id="rId2"/>
              </a:rPr>
              <a:t>certification</a:t>
            </a:r>
            <a:r>
              <a:rPr lang="en-US" sz="1600" dirty="0">
                <a:latin typeface="Angsana New" panose="02020603050405020304" pitchFamily="18" charset="-34"/>
                <a:cs typeface="Angsana New" panose="02020603050405020304" pitchFamily="18" charset="-34"/>
              </a:rPr>
              <a:t> of all the safety items </a:t>
            </a:r>
            <a:r>
              <a:rPr lang="en-US" sz="1600" dirty="0" err="1">
                <a:latin typeface="Angsana New" panose="02020603050405020304" pitchFamily="18" charset="-34"/>
                <a:cs typeface="Angsana New" panose="02020603050405020304" pitchFamily="18" charset="-34"/>
              </a:rPr>
              <a:t>etc</a:t>
            </a:r>
            <a:r>
              <a:rPr lang="en-US" sz="1600" dirty="0">
                <a:latin typeface="Angsana New" panose="02020603050405020304" pitchFamily="18" charset="-34"/>
                <a:cs typeface="Angsana New" panose="02020603050405020304" pitchFamily="18" charset="-34"/>
              </a:rPr>
              <a:t> are included.</a:t>
            </a:r>
          </a:p>
          <a:p>
            <a:r>
              <a:rPr lang="en-US" sz="1600" b="1" dirty="0">
                <a:latin typeface="Angsana New" panose="02020603050405020304" pitchFamily="18" charset="-34"/>
                <a:cs typeface="Angsana New" panose="02020603050405020304" pitchFamily="18" charset="-34"/>
              </a:rPr>
              <a:t>Chapter II-1 – Construction – Subdivision and stability, machinery and electrical installations: </a:t>
            </a:r>
            <a:r>
              <a:rPr lang="en-US" sz="1600" dirty="0">
                <a:latin typeface="Angsana New" panose="02020603050405020304" pitchFamily="18" charset="-34"/>
                <a:cs typeface="Angsana New" panose="02020603050405020304" pitchFamily="18" charset="-34"/>
              </a:rPr>
              <a:t>Deals with watertight integrity of the ship, especially for </a:t>
            </a:r>
            <a:r>
              <a:rPr lang="en-US" sz="1600" dirty="0">
                <a:latin typeface="Angsana New" panose="02020603050405020304" pitchFamily="18" charset="-34"/>
                <a:cs typeface="Angsana New" panose="02020603050405020304" pitchFamily="18" charset="-34"/>
                <a:hlinkClick r:id="rId3"/>
              </a:rPr>
              <a:t>passenger vessel</a:t>
            </a:r>
            <a:r>
              <a:rPr lang="en-US" sz="1600" dirty="0">
                <a:latin typeface="Angsana New" panose="02020603050405020304" pitchFamily="18" charset="-34"/>
                <a:cs typeface="Angsana New" panose="02020603050405020304" pitchFamily="18" charset="-34"/>
              </a:rPr>
              <a:t>.</a:t>
            </a:r>
          </a:p>
          <a:p>
            <a:r>
              <a:rPr lang="en-US" sz="1600" b="1" dirty="0">
                <a:latin typeface="Angsana New" panose="02020603050405020304" pitchFamily="18" charset="-34"/>
                <a:cs typeface="Angsana New" panose="02020603050405020304" pitchFamily="18" charset="-34"/>
              </a:rPr>
              <a:t>Chapter II-2 – Fire protection, fire detection and fire extinction: </a:t>
            </a:r>
            <a:r>
              <a:rPr lang="en-US" sz="1600" dirty="0">
                <a:latin typeface="Angsana New" panose="02020603050405020304" pitchFamily="18" charset="-34"/>
                <a:cs typeface="Angsana New" panose="02020603050405020304" pitchFamily="18" charset="-34"/>
              </a:rPr>
              <a:t>This chapter elaborates the means and measure for fire protection in accommodation, cargo spaces and engine room for the passenger, cargo and tanker ship.</a:t>
            </a:r>
          </a:p>
          <a:p>
            <a:r>
              <a:rPr lang="en-US" sz="1600" b="1" dirty="0">
                <a:latin typeface="Angsana New" panose="02020603050405020304" pitchFamily="18" charset="-34"/>
                <a:cs typeface="Angsana New" panose="02020603050405020304" pitchFamily="18" charset="-34"/>
              </a:rPr>
              <a:t>Chapter III – Life-saving appliances and arrangements: </a:t>
            </a:r>
            <a:r>
              <a:rPr lang="en-US" sz="1600" dirty="0">
                <a:latin typeface="Angsana New" panose="02020603050405020304" pitchFamily="18" charset="-34"/>
                <a:cs typeface="Angsana New" panose="02020603050405020304" pitchFamily="18" charset="-34"/>
              </a:rPr>
              <a:t>All the life-saving appliances and there use in different situations is described.</a:t>
            </a:r>
          </a:p>
          <a:p>
            <a:r>
              <a:rPr lang="en-US" sz="1600" b="1" dirty="0">
                <a:latin typeface="Angsana New" panose="02020603050405020304" pitchFamily="18" charset="-34"/>
                <a:cs typeface="Angsana New" panose="02020603050405020304" pitchFamily="18" charset="-34"/>
              </a:rPr>
              <a:t>Chapter IV – Radio communications: </a:t>
            </a:r>
            <a:r>
              <a:rPr lang="en-US" sz="1600" dirty="0">
                <a:latin typeface="Angsana New" panose="02020603050405020304" pitchFamily="18" charset="-34"/>
                <a:cs typeface="Angsana New" panose="02020603050405020304" pitchFamily="18" charset="-34"/>
              </a:rPr>
              <a:t>Includes requirements of GMDSS, </a:t>
            </a:r>
            <a:r>
              <a:rPr lang="en-US" sz="1600" dirty="0">
                <a:latin typeface="Angsana New" panose="02020603050405020304" pitchFamily="18" charset="-34"/>
                <a:cs typeface="Angsana New" panose="02020603050405020304" pitchFamily="18" charset="-34"/>
                <a:hlinkClick r:id="rId4"/>
              </a:rPr>
              <a:t>SART</a:t>
            </a:r>
            <a:r>
              <a:rPr lang="en-US" sz="1600" dirty="0">
                <a:latin typeface="Angsana New" panose="02020603050405020304" pitchFamily="18" charset="-34"/>
                <a:cs typeface="Angsana New" panose="02020603050405020304" pitchFamily="18" charset="-34"/>
              </a:rPr>
              <a:t>, </a:t>
            </a:r>
            <a:r>
              <a:rPr lang="en-US" sz="1600" dirty="0">
                <a:latin typeface="Angsana New" panose="02020603050405020304" pitchFamily="18" charset="-34"/>
                <a:cs typeface="Angsana New" panose="02020603050405020304" pitchFamily="18" charset="-34"/>
                <a:hlinkClick r:id="rId5"/>
              </a:rPr>
              <a:t>EPIRB</a:t>
            </a:r>
            <a:r>
              <a:rPr lang="en-US" sz="1600" dirty="0">
                <a:latin typeface="Angsana New" panose="02020603050405020304" pitchFamily="18" charset="-34"/>
                <a:cs typeface="Angsana New" panose="02020603050405020304" pitchFamily="18" charset="-34"/>
              </a:rPr>
              <a:t> </a:t>
            </a:r>
            <a:r>
              <a:rPr lang="en-US" sz="1600" dirty="0" err="1">
                <a:latin typeface="Angsana New" panose="02020603050405020304" pitchFamily="18" charset="-34"/>
                <a:cs typeface="Angsana New" panose="02020603050405020304" pitchFamily="18" charset="-34"/>
              </a:rPr>
              <a:t>etc</a:t>
            </a:r>
            <a:r>
              <a:rPr lang="en-US" sz="1600" dirty="0">
                <a:latin typeface="Angsana New" panose="02020603050405020304" pitchFamily="18" charset="-34"/>
                <a:cs typeface="Angsana New" panose="02020603050405020304" pitchFamily="18" charset="-34"/>
              </a:rPr>
              <a:t> for cargo and passenger vessel.</a:t>
            </a:r>
          </a:p>
          <a:p>
            <a:r>
              <a:rPr lang="en-US" sz="1600" b="1" dirty="0">
                <a:latin typeface="Angsana New" panose="02020603050405020304" pitchFamily="18" charset="-34"/>
                <a:cs typeface="Angsana New" panose="02020603050405020304" pitchFamily="18" charset="-34"/>
              </a:rPr>
              <a:t>Chapter V – Safety of navigation: </a:t>
            </a:r>
            <a:r>
              <a:rPr lang="en-US" sz="1600" dirty="0">
                <a:latin typeface="Angsana New" panose="02020603050405020304" pitchFamily="18" charset="-34"/>
                <a:cs typeface="Angsana New" panose="02020603050405020304" pitchFamily="18" charset="-34"/>
              </a:rPr>
              <a:t>This chapter deals with all the seagoing vessels of all sizes, from boats to</a:t>
            </a:r>
            <a:r>
              <a:rPr lang="en-US" sz="1600" dirty="0">
                <a:latin typeface="Angsana New" panose="02020603050405020304" pitchFamily="18" charset="-34"/>
                <a:cs typeface="Angsana New" panose="02020603050405020304" pitchFamily="18" charset="-34"/>
                <a:hlinkClick r:id="rId6"/>
              </a:rPr>
              <a:t> VLCCs</a:t>
            </a:r>
            <a:r>
              <a:rPr lang="en-US" sz="1600" dirty="0">
                <a:latin typeface="Angsana New" panose="02020603050405020304" pitchFamily="18" charset="-34"/>
                <a:cs typeface="Angsana New" panose="02020603050405020304" pitchFamily="18" charset="-34"/>
              </a:rPr>
              <a:t>, and includes passage planning,</a:t>
            </a:r>
            <a:r>
              <a:rPr lang="en-US" sz="1600" dirty="0">
                <a:latin typeface="Angsana New" panose="02020603050405020304" pitchFamily="18" charset="-34"/>
                <a:cs typeface="Angsana New" panose="02020603050405020304" pitchFamily="18" charset="-34"/>
                <a:hlinkClick r:id="rId7"/>
              </a:rPr>
              <a:t> navigation</a:t>
            </a:r>
            <a:r>
              <a:rPr lang="en-US" sz="1600" dirty="0">
                <a:latin typeface="Angsana New" panose="02020603050405020304" pitchFamily="18" charset="-34"/>
                <a:cs typeface="Angsana New" panose="02020603050405020304" pitchFamily="18" charset="-34"/>
              </a:rPr>
              <a:t>, </a:t>
            </a:r>
            <a:r>
              <a:rPr lang="en-US" sz="1600" dirty="0">
                <a:latin typeface="Angsana New" panose="02020603050405020304" pitchFamily="18" charset="-34"/>
                <a:cs typeface="Angsana New" panose="02020603050405020304" pitchFamily="18" charset="-34"/>
                <a:hlinkClick r:id="rId8"/>
              </a:rPr>
              <a:t>distress signal </a:t>
            </a:r>
            <a:r>
              <a:rPr lang="en-US" sz="1600" dirty="0">
                <a:latin typeface="Angsana New" panose="02020603050405020304" pitchFamily="18" charset="-34"/>
                <a:cs typeface="Angsana New" panose="02020603050405020304" pitchFamily="18" charset="-34"/>
              </a:rPr>
              <a:t>etc.</a:t>
            </a:r>
          </a:p>
          <a:p>
            <a:r>
              <a:rPr lang="en-US" sz="1600" b="1" dirty="0">
                <a:latin typeface="Angsana New" panose="02020603050405020304" pitchFamily="18" charset="-34"/>
                <a:cs typeface="Angsana New" panose="02020603050405020304" pitchFamily="18" charset="-34"/>
              </a:rPr>
              <a:t>Chapter VI – Carriage of Cargoes: </a:t>
            </a:r>
            <a:r>
              <a:rPr lang="en-US" sz="1600" dirty="0">
                <a:latin typeface="Angsana New" panose="02020603050405020304" pitchFamily="18" charset="-34"/>
                <a:cs typeface="Angsana New" panose="02020603050405020304" pitchFamily="18" charset="-34"/>
              </a:rPr>
              <a:t>This chapter defines the storage and securing of different types of cargo and containers, but does not include oil and gas cargo.</a:t>
            </a:r>
          </a:p>
          <a:p>
            <a:r>
              <a:rPr lang="en-US" sz="1600" b="1" dirty="0">
                <a:latin typeface="Angsana New" panose="02020603050405020304" pitchFamily="18" charset="-34"/>
                <a:cs typeface="Angsana New" panose="02020603050405020304" pitchFamily="18" charset="-34"/>
              </a:rPr>
              <a:t>Chapter VII – Carriage of dangerous goods: </a:t>
            </a:r>
            <a:r>
              <a:rPr lang="en-US" sz="1600" dirty="0">
                <a:latin typeface="Angsana New" panose="02020603050405020304" pitchFamily="18" charset="-34"/>
                <a:cs typeface="Angsana New" panose="02020603050405020304" pitchFamily="18" charset="-34"/>
              </a:rPr>
              <a:t>Defines the International Maritime Goods Code for storage and transportation of dangerous goods.</a:t>
            </a:r>
          </a:p>
          <a:p>
            <a:r>
              <a:rPr lang="en-US" sz="1600" b="1" dirty="0">
                <a:latin typeface="Angsana New" panose="02020603050405020304" pitchFamily="18" charset="-34"/>
                <a:cs typeface="Angsana New" panose="02020603050405020304" pitchFamily="18" charset="-34"/>
              </a:rPr>
              <a:t>Chapter VIII – Nuclear ships: </a:t>
            </a:r>
            <a:r>
              <a:rPr lang="en-US" sz="1600" dirty="0">
                <a:latin typeface="Angsana New" panose="02020603050405020304" pitchFamily="18" charset="-34"/>
                <a:cs typeface="Angsana New" panose="02020603050405020304" pitchFamily="18" charset="-34"/>
              </a:rPr>
              <a:t>The code of safety for a nuclear-propelled ship is stated in this chapter.</a:t>
            </a:r>
          </a:p>
          <a:p>
            <a:r>
              <a:rPr lang="en-US" sz="1600" b="1" dirty="0">
                <a:latin typeface="Angsana New" panose="02020603050405020304" pitchFamily="18" charset="-34"/>
                <a:cs typeface="Angsana New" panose="02020603050405020304" pitchFamily="18" charset="-34"/>
              </a:rPr>
              <a:t>Chapter IX – Management for the Safe Operation of Ships: </a:t>
            </a:r>
            <a:r>
              <a:rPr lang="en-US" sz="1600" dirty="0">
                <a:latin typeface="Angsana New" panose="02020603050405020304" pitchFamily="18" charset="-34"/>
                <a:cs typeface="Angsana New" panose="02020603050405020304" pitchFamily="18" charset="-34"/>
              </a:rPr>
              <a:t>The International Safety Management Code for ship owner and the operator is described clearly.</a:t>
            </a:r>
          </a:p>
          <a:p>
            <a:r>
              <a:rPr lang="en-US" sz="1600" b="1" dirty="0">
                <a:latin typeface="Angsana New" panose="02020603050405020304" pitchFamily="18" charset="-34"/>
                <a:cs typeface="Angsana New" panose="02020603050405020304" pitchFamily="18" charset="-34"/>
              </a:rPr>
              <a:t>Chapter X – Safety measures for high-speed craft: </a:t>
            </a:r>
            <a:r>
              <a:rPr lang="en-US" sz="1600" dirty="0">
                <a:latin typeface="Angsana New" panose="02020603050405020304" pitchFamily="18" charset="-34"/>
                <a:cs typeface="Angsana New" panose="02020603050405020304" pitchFamily="18" charset="-34"/>
              </a:rPr>
              <a:t>safety code for </a:t>
            </a:r>
            <a:r>
              <a:rPr lang="en-US" sz="1600" dirty="0">
                <a:latin typeface="Angsana New" panose="02020603050405020304" pitchFamily="18" charset="-34"/>
                <a:cs typeface="Angsana New" panose="02020603050405020304" pitchFamily="18" charset="-34"/>
                <a:hlinkClick r:id="rId9"/>
              </a:rPr>
              <a:t>the high-speed craft </a:t>
            </a:r>
            <a:r>
              <a:rPr lang="en-US" sz="1600" dirty="0">
                <a:latin typeface="Angsana New" panose="02020603050405020304" pitchFamily="18" charset="-34"/>
                <a:cs typeface="Angsana New" panose="02020603050405020304" pitchFamily="18" charset="-34"/>
              </a:rPr>
              <a:t>is explained.</a:t>
            </a:r>
          </a:p>
          <a:p>
            <a:r>
              <a:rPr lang="en-US" sz="1600" b="1" dirty="0">
                <a:latin typeface="Angsana New" panose="02020603050405020304" pitchFamily="18" charset="-34"/>
                <a:cs typeface="Angsana New" panose="02020603050405020304" pitchFamily="18" charset="-34"/>
              </a:rPr>
              <a:t>Chapter XI-1 &amp; 2– Special measures to enhance maritime safety: </a:t>
            </a:r>
            <a:r>
              <a:rPr lang="en-US" sz="1600" dirty="0">
                <a:latin typeface="Angsana New" panose="02020603050405020304" pitchFamily="18" charset="-34"/>
                <a:cs typeface="Angsana New" panose="02020603050405020304" pitchFamily="18" charset="-34"/>
              </a:rPr>
              <a:t>Special and enhanced survey for safe operation, other operational requirements and </a:t>
            </a:r>
            <a:r>
              <a:rPr lang="en-US" sz="1600" dirty="0">
                <a:latin typeface="Angsana New" panose="02020603050405020304" pitchFamily="18" charset="-34"/>
                <a:cs typeface="Angsana New" panose="02020603050405020304" pitchFamily="18" charset="-34"/>
                <a:hlinkClick r:id="rId10"/>
              </a:rPr>
              <a:t>ISPS code</a:t>
            </a:r>
            <a:r>
              <a:rPr lang="en-US" sz="1600" dirty="0">
                <a:latin typeface="Angsana New" panose="02020603050405020304" pitchFamily="18" charset="-34"/>
                <a:cs typeface="Angsana New" panose="02020603050405020304" pitchFamily="18" charset="-34"/>
              </a:rPr>
              <a:t> is briefed in this chapter.</a:t>
            </a:r>
          </a:p>
          <a:p>
            <a:r>
              <a:rPr lang="en-US" sz="1600" b="1" dirty="0">
                <a:latin typeface="Angsana New" panose="02020603050405020304" pitchFamily="18" charset="-34"/>
                <a:cs typeface="Angsana New" panose="02020603050405020304" pitchFamily="18" charset="-34"/>
              </a:rPr>
              <a:t>Chapter XII – Additional safety measures for bulk carriers: </a:t>
            </a:r>
            <a:r>
              <a:rPr lang="en-US" sz="1600" dirty="0">
                <a:latin typeface="Angsana New" panose="02020603050405020304" pitchFamily="18" charset="-34"/>
                <a:cs typeface="Angsana New" panose="02020603050405020304" pitchFamily="18" charset="-34"/>
              </a:rPr>
              <a:t>Includes safety requirement for above 150 meters length </a:t>
            </a:r>
            <a:r>
              <a:rPr lang="en-US" sz="1600" dirty="0">
                <a:latin typeface="Angsana New" panose="02020603050405020304" pitchFamily="18" charset="-34"/>
                <a:cs typeface="Angsana New" panose="02020603050405020304" pitchFamily="18" charset="-34"/>
                <a:hlinkClick r:id="rId11"/>
              </a:rPr>
              <a:t>bulk carrier</a:t>
            </a:r>
            <a:r>
              <a:rPr lang="en-US" sz="1600" dirty="0">
                <a:latin typeface="Angsana New" panose="02020603050405020304" pitchFamily="18" charset="-34"/>
                <a:cs typeface="Angsana New" panose="02020603050405020304" pitchFamily="18" charset="-34"/>
              </a:rPr>
              <a:t>.</a:t>
            </a:r>
          </a:p>
          <a:p>
            <a:r>
              <a:rPr lang="en-US" sz="1600" b="1" dirty="0">
                <a:latin typeface="Angsana New" panose="02020603050405020304" pitchFamily="18" charset="-34"/>
                <a:cs typeface="Angsana New" panose="02020603050405020304" pitchFamily="18" charset="-34"/>
              </a:rPr>
              <a:t>Chapter XIII  – Verification of Compliance</a:t>
            </a:r>
            <a:endParaRPr lang="en-US" sz="1600" dirty="0">
              <a:latin typeface="Angsana New" panose="02020603050405020304" pitchFamily="18" charset="-34"/>
              <a:cs typeface="Angsana New" panose="02020603050405020304" pitchFamily="18" charset="-34"/>
            </a:endParaRPr>
          </a:p>
          <a:p>
            <a:r>
              <a:rPr lang="en-US" sz="1600" b="1" dirty="0">
                <a:latin typeface="Angsana New" panose="02020603050405020304" pitchFamily="18" charset="-34"/>
                <a:cs typeface="Angsana New" panose="02020603050405020304" pitchFamily="18" charset="-34"/>
              </a:rPr>
              <a:t>Chapter XIV -Safety Measures for Ships Operating in Polar Waters</a:t>
            </a:r>
            <a:endParaRPr lang="en-US" sz="1600" dirty="0">
              <a:latin typeface="Angsana New" panose="02020603050405020304" pitchFamily="18" charset="-34"/>
              <a:cs typeface="Angsana New" panose="02020603050405020304" pitchFamily="18" charset="-34"/>
            </a:endParaRPr>
          </a:p>
        </p:txBody>
      </p:sp>
      <p:sp>
        <p:nvSpPr>
          <p:cNvPr id="3" name="สี่เหลี่ยมผืนผ้า 2"/>
          <p:cNvSpPr/>
          <p:nvPr/>
        </p:nvSpPr>
        <p:spPr>
          <a:xfrm>
            <a:off x="935920" y="18389"/>
            <a:ext cx="7573383" cy="1200329"/>
          </a:xfrm>
          <a:prstGeom prst="rect">
            <a:avLst/>
          </a:prstGeom>
        </p:spPr>
        <p:txBody>
          <a:bodyPr wrap="square">
            <a:spAutoFit/>
          </a:bodyPr>
          <a:lstStyle/>
          <a:p>
            <a:pPr algn="ctr"/>
            <a:r>
              <a:rPr lang="en-US" sz="3600" b="1" dirty="0">
                <a:latin typeface="Angsana New" panose="02020603050405020304" pitchFamily="18" charset="-34"/>
                <a:cs typeface="Angsana New" panose="02020603050405020304" pitchFamily="18" charset="-34"/>
              </a:rPr>
              <a:t>The International Convention for the Safety of Life at Sea (SOLAS), 1974 </a:t>
            </a:r>
            <a:endParaRPr lang="en-US" sz="3600" b="1" dirty="0"/>
          </a:p>
        </p:txBody>
      </p:sp>
    </p:spTree>
    <p:extLst>
      <p:ext uri="{BB962C8B-B14F-4D97-AF65-F5344CB8AC3E}">
        <p14:creationId xmlns:p14="http://schemas.microsoft.com/office/powerpoint/2010/main" val="6441446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97229" y="601146"/>
            <a:ext cx="9760017" cy="6124754"/>
          </a:xfrm>
          <a:prstGeom prst="rect">
            <a:avLst/>
          </a:prstGeom>
        </p:spPr>
        <p:txBody>
          <a:bodyPr wrap="square">
            <a:spAutoFit/>
          </a:bodyPr>
          <a:lstStyle/>
          <a:p>
            <a:r>
              <a:rPr lang="th-TH" sz="1400" b="1" dirty="0">
                <a:solidFill>
                  <a:srgbClr val="FF0000"/>
                </a:solidFill>
                <a:latin typeface="Angsana New" panose="02020603050405020304" pitchFamily="18" charset="-34"/>
                <a:cs typeface="Angsana New" panose="02020603050405020304" pitchFamily="18" charset="-34"/>
              </a:rPr>
              <a:t>บทที่ </a:t>
            </a:r>
            <a:r>
              <a:rPr lang="en-US" sz="1400" b="1" dirty="0">
                <a:solidFill>
                  <a:srgbClr val="FF0000"/>
                </a:solidFill>
                <a:latin typeface="Angsana New" panose="02020603050405020304" pitchFamily="18" charset="-34"/>
                <a:cs typeface="Angsana New" panose="02020603050405020304" pitchFamily="18" charset="-34"/>
              </a:rPr>
              <a:t>1 </a:t>
            </a:r>
            <a:r>
              <a:rPr lang="th-TH" sz="1400" b="1" dirty="0">
                <a:solidFill>
                  <a:srgbClr val="FF0000"/>
                </a:solidFill>
                <a:latin typeface="Angsana New" panose="02020603050405020304" pitchFamily="18" charset="-34"/>
                <a:cs typeface="Angsana New" panose="02020603050405020304" pitchFamily="18" charset="-34"/>
              </a:rPr>
              <a:t>บทบัญญัติทั่วไป ( </a:t>
            </a:r>
            <a:r>
              <a:rPr lang="en-US" sz="1400" b="1" dirty="0">
                <a:solidFill>
                  <a:srgbClr val="FF0000"/>
                </a:solidFill>
                <a:latin typeface="Angsana New" panose="02020603050405020304" pitchFamily="18" charset="-34"/>
                <a:cs typeface="Angsana New" panose="02020603050405020304" pitchFamily="18" charset="-34"/>
              </a:rPr>
              <a:t>Chapter I - General Provisions )</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บทนี้ว่าด้วยการสำรวจเรือประเภทต่าง ๆ และรับรองว่าเป็นไปตามข้อกำหนดของอนุสัญญา</a:t>
            </a:r>
            <a:r>
              <a:rPr lang="en-US" sz="1400" dirty="0">
                <a:solidFill>
                  <a:srgbClr val="FF0000"/>
                </a:solidFill>
                <a:latin typeface="Angsana New" panose="02020603050405020304" pitchFamily="18" charset="-34"/>
                <a:cs typeface="Angsana New" panose="02020603050405020304" pitchFamily="18" charset="-34"/>
              </a:rPr>
              <a:t> </a:t>
            </a:r>
          </a:p>
          <a:p>
            <a:r>
              <a:rPr lang="th-TH" sz="1400" dirty="0">
                <a:solidFill>
                  <a:srgbClr val="FF0000"/>
                </a:solidFill>
                <a:latin typeface="Angsana New" panose="02020603050405020304" pitchFamily="18" charset="-34"/>
                <a:cs typeface="Angsana New" panose="02020603050405020304" pitchFamily="18" charset="-34"/>
              </a:rPr>
              <a:t>		บทที่ </a:t>
            </a:r>
            <a:r>
              <a:rPr lang="en-US" sz="1400" dirty="0">
                <a:solidFill>
                  <a:srgbClr val="FF0000"/>
                </a:solidFill>
                <a:latin typeface="Angsana New" panose="02020603050405020304" pitchFamily="18" charset="-34"/>
                <a:cs typeface="Angsana New" panose="02020603050405020304" pitchFamily="18" charset="-34"/>
              </a:rPr>
              <a:t>2-1 </a:t>
            </a:r>
            <a:r>
              <a:rPr lang="th-TH" sz="1400" dirty="0">
                <a:solidFill>
                  <a:srgbClr val="FF0000"/>
                </a:solidFill>
                <a:latin typeface="Angsana New" panose="02020603050405020304" pitchFamily="18" charset="-34"/>
                <a:cs typeface="Angsana New" panose="02020603050405020304" pitchFamily="18" charset="-34"/>
              </a:rPr>
              <a:t>การต่อเรือ</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		บทที่ </a:t>
            </a:r>
            <a:r>
              <a:rPr lang="en-US" sz="1400" dirty="0">
                <a:solidFill>
                  <a:srgbClr val="FF0000"/>
                </a:solidFill>
                <a:latin typeface="Angsana New" panose="02020603050405020304" pitchFamily="18" charset="-34"/>
                <a:cs typeface="Angsana New" panose="02020603050405020304" pitchFamily="18" charset="-34"/>
              </a:rPr>
              <a:t>2-2 </a:t>
            </a:r>
            <a:r>
              <a:rPr lang="th-TH" sz="1400" dirty="0">
                <a:solidFill>
                  <a:srgbClr val="FF0000"/>
                </a:solidFill>
                <a:latin typeface="Angsana New" panose="02020603050405020304" pitchFamily="18" charset="-34"/>
                <a:cs typeface="Angsana New" panose="02020603050405020304" pitchFamily="18" charset="-34"/>
              </a:rPr>
              <a:t>การป้องกันอัคคีภัย ระบบเตือนภัยและการดับเพลิง </a:t>
            </a:r>
            <a:endParaRPr lang="en-US" sz="1400" dirty="0">
              <a:solidFill>
                <a:srgbClr val="FF0000"/>
              </a:solidFill>
              <a:latin typeface="Angsana New" panose="02020603050405020304" pitchFamily="18" charset="-34"/>
              <a:cs typeface="Angsana New" panose="02020603050405020304" pitchFamily="18" charset="-34"/>
            </a:endParaRP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3 </a:t>
            </a:r>
            <a:r>
              <a:rPr lang="th-TH" sz="1400" b="1" dirty="0">
                <a:solidFill>
                  <a:srgbClr val="FF0000"/>
                </a:solidFill>
                <a:latin typeface="Angsana New" panose="02020603050405020304" pitchFamily="18" charset="-34"/>
                <a:cs typeface="Angsana New" panose="02020603050405020304" pitchFamily="18" charset="-34"/>
              </a:rPr>
              <a:t>อุปกรณ์และเครื่องมือเกี่ยวกับการช่วยชีวิต และ การจัดวาง ( </a:t>
            </a:r>
            <a:r>
              <a:rPr lang="en-US" sz="1400" b="1" dirty="0">
                <a:solidFill>
                  <a:srgbClr val="FF0000"/>
                </a:solidFill>
                <a:latin typeface="Angsana New" panose="02020603050405020304" pitchFamily="18" charset="-34"/>
                <a:cs typeface="Angsana New" panose="02020603050405020304" pitchFamily="18" charset="-34"/>
              </a:rPr>
              <a:t>Chapter III – Life-saving appliances and arrangements )</a:t>
            </a:r>
            <a:endParaRPr lang="en-US" sz="1400" dirty="0">
              <a:solidFill>
                <a:srgbClr val="FF0000"/>
              </a:solidFill>
              <a:latin typeface="Angsana New" panose="02020603050405020304" pitchFamily="18" charset="-34"/>
              <a:cs typeface="Angsana New" panose="02020603050405020304" pitchFamily="18" charset="-34"/>
            </a:endParaRP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4 </a:t>
            </a:r>
            <a:r>
              <a:rPr lang="th-TH" sz="1400" b="1" dirty="0">
                <a:solidFill>
                  <a:srgbClr val="FF0000"/>
                </a:solidFill>
                <a:latin typeface="Angsana New" panose="02020603050405020304" pitchFamily="18" charset="-34"/>
                <a:cs typeface="Angsana New" panose="02020603050405020304" pitchFamily="18" charset="-34"/>
              </a:rPr>
              <a:t>วิทยุเพื่อการติดต่อสื่อสาร ( </a:t>
            </a:r>
            <a:r>
              <a:rPr lang="en-US" sz="1400" b="1" dirty="0">
                <a:solidFill>
                  <a:srgbClr val="FF0000"/>
                </a:solidFill>
                <a:latin typeface="Angsana New" panose="02020603050405020304" pitchFamily="18" charset="-34"/>
                <a:cs typeface="Angsana New" panose="02020603050405020304" pitchFamily="18" charset="-34"/>
              </a:rPr>
              <a:t>Chapter IV – </a:t>
            </a:r>
            <a:r>
              <a:rPr lang="en-US" sz="1400" b="1" dirty="0" err="1">
                <a:solidFill>
                  <a:srgbClr val="FF0000"/>
                </a:solidFill>
                <a:latin typeface="Angsana New" panose="02020603050405020304" pitchFamily="18" charset="-34"/>
                <a:cs typeface="Angsana New" panose="02020603050405020304" pitchFamily="18" charset="-34"/>
              </a:rPr>
              <a:t>Radiocommunications</a:t>
            </a:r>
            <a:r>
              <a:rPr lang="en-US" sz="1400" b="1" dirty="0">
                <a:solidFill>
                  <a:srgbClr val="FF0000"/>
                </a:solidFill>
                <a:latin typeface="Angsana New" panose="02020603050405020304" pitchFamily="18" charset="-34"/>
                <a:cs typeface="Angsana New" panose="02020603050405020304" pitchFamily="18" charset="-34"/>
              </a:rPr>
              <a:t> )</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บทนี้ว่าด้วยเรื่องระบบแจ้งเหตุฉุกเฉินและเพื่อความปลอดภัยทางทะเลทั่วโลก ( </a:t>
            </a:r>
            <a:r>
              <a:rPr lang="en-US" sz="1400" dirty="0">
                <a:solidFill>
                  <a:srgbClr val="FF0000"/>
                </a:solidFill>
                <a:latin typeface="Angsana New" panose="02020603050405020304" pitchFamily="18" charset="-34"/>
                <a:cs typeface="Angsana New" panose="02020603050405020304" pitchFamily="18" charset="-34"/>
              </a:rPr>
              <a:t>Global Maritime Distress Safety System (GMDSS) ) </a:t>
            </a:r>
          </a:p>
          <a:p>
            <a:r>
              <a:rPr lang="th-TH" sz="1400" b="1" dirty="0">
                <a:solidFill>
                  <a:srgbClr val="FF0000"/>
                </a:solidFill>
                <a:latin typeface="Angsana New" panose="02020603050405020304" pitchFamily="18" charset="-34"/>
                <a:cs typeface="Angsana New" panose="02020603050405020304" pitchFamily="18" charset="-34"/>
              </a:rPr>
              <a:t>	</a:t>
            </a:r>
            <a:r>
              <a:rPr lang="th-TH" sz="1400" b="1" i="1" dirty="0">
                <a:solidFill>
                  <a:srgbClr val="0070C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บทที่ </a:t>
            </a:r>
            <a:r>
              <a:rPr lang="en-US" sz="1400" b="1" i="1" dirty="0">
                <a:solidFill>
                  <a:srgbClr val="0070C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5 </a:t>
            </a:r>
            <a:r>
              <a:rPr lang="th-TH" sz="1400" b="1" i="1" dirty="0">
                <a:solidFill>
                  <a:srgbClr val="0070C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ความปลอดภัยในการเดินเรือ ( </a:t>
            </a:r>
            <a:r>
              <a:rPr lang="en-US" sz="1400" b="1" i="1" dirty="0">
                <a:solidFill>
                  <a:srgbClr val="0070C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Chapter V – Safety of navigation )</a:t>
            </a:r>
            <a:endParaRPr lang="en-US" sz="1400" i="1" dirty="0">
              <a:solidFill>
                <a:srgbClr val="0070C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endParaRP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6 </a:t>
            </a:r>
            <a:r>
              <a:rPr lang="th-TH" sz="1400" b="1" dirty="0">
                <a:solidFill>
                  <a:srgbClr val="FF0000"/>
                </a:solidFill>
                <a:latin typeface="Angsana New" panose="02020603050405020304" pitchFamily="18" charset="-34"/>
                <a:cs typeface="Angsana New" panose="02020603050405020304" pitchFamily="18" charset="-34"/>
              </a:rPr>
              <a:t>การขนส่งสินค้า ( </a:t>
            </a:r>
            <a:r>
              <a:rPr lang="en-US" sz="1400" b="1" dirty="0">
                <a:solidFill>
                  <a:srgbClr val="FF0000"/>
                </a:solidFill>
                <a:latin typeface="Angsana New" panose="02020603050405020304" pitchFamily="18" charset="-34"/>
                <a:cs typeface="Angsana New" panose="02020603050405020304" pitchFamily="18" charset="-34"/>
              </a:rPr>
              <a:t>Chapter VI – Carriage of Cargoes )</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บทนี้เป็นข้อกำหนดสำหรับการจัดเก็บและการรักษา ของเรือประเภทเรือขนส่งสินค้าทุกชนิด ยกเว้น ยกเว้นของเหลวและแก๊ส</a:t>
            </a:r>
            <a:endParaRPr lang="en-US" sz="1400" dirty="0">
              <a:solidFill>
                <a:srgbClr val="FF0000"/>
              </a:solidFill>
              <a:latin typeface="Angsana New" panose="02020603050405020304" pitchFamily="18" charset="-34"/>
              <a:cs typeface="Angsana New" panose="02020603050405020304" pitchFamily="18" charset="-34"/>
            </a:endParaRP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7 </a:t>
            </a:r>
            <a:r>
              <a:rPr lang="th-TH" sz="1400" b="1" dirty="0">
                <a:solidFill>
                  <a:srgbClr val="FF0000"/>
                </a:solidFill>
                <a:latin typeface="Angsana New" panose="02020603050405020304" pitchFamily="18" charset="-34"/>
                <a:cs typeface="Angsana New" panose="02020603050405020304" pitchFamily="18" charset="-34"/>
              </a:rPr>
              <a:t>การขนส่งสินค้าอันตราย ( </a:t>
            </a:r>
            <a:r>
              <a:rPr lang="en-US" sz="1400" b="1" dirty="0">
                <a:solidFill>
                  <a:srgbClr val="FF0000"/>
                </a:solidFill>
                <a:latin typeface="Angsana New" panose="02020603050405020304" pitchFamily="18" charset="-34"/>
                <a:cs typeface="Angsana New" panose="02020603050405020304" pitchFamily="18" charset="-34"/>
              </a:rPr>
              <a:t>Chapter VII – Carriage of dangerous goods )</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บทนี้เป็นข้อกำหนดการขนส่งสินค้าที่มีอันตราย ซึ่งต้องปฏิบัติตาม </a:t>
            </a:r>
            <a:r>
              <a:rPr lang="en-US" sz="1400" dirty="0">
                <a:solidFill>
                  <a:srgbClr val="FF0000"/>
                </a:solidFill>
                <a:latin typeface="Angsana New" panose="02020603050405020304" pitchFamily="18" charset="-34"/>
                <a:cs typeface="Angsana New" panose="02020603050405020304" pitchFamily="18" charset="-34"/>
              </a:rPr>
              <a:t>International Bulk Chemical Code (IBC Code), International Code of the Construction </a:t>
            </a:r>
            <a:r>
              <a:rPr lang="th-TH" sz="1400" dirty="0">
                <a:solidFill>
                  <a:srgbClr val="FF0000"/>
                </a:solidFill>
                <a:latin typeface="Angsana New" panose="02020603050405020304" pitchFamily="18" charset="-34"/>
                <a:cs typeface="Angsana New" panose="02020603050405020304" pitchFamily="18" charset="-34"/>
              </a:rPr>
              <a:t>และ </a:t>
            </a:r>
            <a:r>
              <a:rPr lang="en-US" sz="1400" dirty="0">
                <a:solidFill>
                  <a:srgbClr val="FF0000"/>
                </a:solidFill>
                <a:latin typeface="Angsana New" panose="02020603050405020304" pitchFamily="18" charset="-34"/>
                <a:cs typeface="Angsana New" panose="02020603050405020304" pitchFamily="18" charset="-34"/>
              </a:rPr>
              <a:t>Equipment of Ships Carrying Liquefied Gases in Bulk (IGC Code) </a:t>
            </a:r>
            <a:r>
              <a:rPr lang="th-TH" sz="1400" dirty="0">
                <a:solidFill>
                  <a:srgbClr val="FF0000"/>
                </a:solidFill>
                <a:latin typeface="Angsana New" panose="02020603050405020304" pitchFamily="18" charset="-34"/>
                <a:cs typeface="Angsana New" panose="02020603050405020304" pitchFamily="18" charset="-34"/>
              </a:rPr>
              <a:t>และ </a:t>
            </a:r>
            <a:r>
              <a:rPr lang="en-US" sz="1400" dirty="0">
                <a:solidFill>
                  <a:srgbClr val="FF0000"/>
                </a:solidFill>
                <a:latin typeface="Angsana New" panose="02020603050405020304" pitchFamily="18" charset="-34"/>
                <a:cs typeface="Angsana New" panose="02020603050405020304" pitchFamily="18" charset="-34"/>
              </a:rPr>
              <a:t>International Maritime Dan:1974 (IMDG Code)</a:t>
            </a: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8 </a:t>
            </a:r>
            <a:r>
              <a:rPr lang="th-TH" sz="1400" b="1" dirty="0">
                <a:solidFill>
                  <a:srgbClr val="FF0000"/>
                </a:solidFill>
                <a:latin typeface="Angsana New" panose="02020603050405020304" pitchFamily="18" charset="-34"/>
                <a:cs typeface="Angsana New" panose="02020603050405020304" pitchFamily="18" charset="-34"/>
              </a:rPr>
              <a:t>เรือพลังงานนิวเคลียร์ ( </a:t>
            </a:r>
            <a:r>
              <a:rPr lang="en-US" sz="1400" b="1" dirty="0">
                <a:solidFill>
                  <a:srgbClr val="FF0000"/>
                </a:solidFill>
                <a:latin typeface="Angsana New" panose="02020603050405020304" pitchFamily="18" charset="-34"/>
                <a:cs typeface="Angsana New" panose="02020603050405020304" pitchFamily="18" charset="-34"/>
              </a:rPr>
              <a:t>Chapter VIII – Nuclear ships )</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บทนี้เป็นข้อกำหนดสำหรับเรือที่ใช้พลังงานนิวเคลียร์โดยเฉพาะอย่างยิ่งที่เกี่ยวกับอันตรายจากการแผ่รังสีเพื่อให้เป็นไปตามมาตรฐานความปลอดภัยสำหรับเรือพาณิชย์พลังนิวเคลียร์</a:t>
            </a:r>
            <a:endParaRPr lang="en-US" sz="1400" dirty="0">
              <a:solidFill>
                <a:srgbClr val="FF0000"/>
              </a:solidFill>
              <a:latin typeface="Angsana New" panose="02020603050405020304" pitchFamily="18" charset="-34"/>
              <a:cs typeface="Angsana New" panose="02020603050405020304" pitchFamily="18" charset="-34"/>
            </a:endParaRP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9 </a:t>
            </a:r>
            <a:r>
              <a:rPr lang="th-TH" sz="1400" b="1" dirty="0">
                <a:solidFill>
                  <a:srgbClr val="FF0000"/>
                </a:solidFill>
                <a:latin typeface="Angsana New" panose="02020603050405020304" pitchFamily="18" charset="-34"/>
                <a:cs typeface="Angsana New" panose="02020603050405020304" pitchFamily="18" charset="-34"/>
              </a:rPr>
              <a:t>การจัดการด้านความปลอดภัยของเรือ ( </a:t>
            </a:r>
            <a:r>
              <a:rPr lang="en-US" sz="1400" b="1" dirty="0">
                <a:solidFill>
                  <a:srgbClr val="FF0000"/>
                </a:solidFill>
                <a:latin typeface="Angsana New" panose="02020603050405020304" pitchFamily="18" charset="-34"/>
                <a:cs typeface="Angsana New" panose="02020603050405020304" pitchFamily="18" charset="-34"/>
              </a:rPr>
              <a:t>Chapter IX – Management for the Safe Operation of Ships )</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บทนี้เป็นข้อกำหนดสำหรับทุกเจ้าของเรือและบริษัทบริหารจัดการเรือ ซึ่งที่เราเรียกว่า </a:t>
            </a:r>
            <a:r>
              <a:rPr lang="en-US" sz="1400" dirty="0">
                <a:solidFill>
                  <a:srgbClr val="FF0000"/>
                </a:solidFill>
                <a:latin typeface="Angsana New" panose="02020603050405020304" pitchFamily="18" charset="-34"/>
                <a:cs typeface="Angsana New" panose="02020603050405020304" pitchFamily="18" charset="-34"/>
              </a:rPr>
              <a:t>International Safety Management Code </a:t>
            </a:r>
            <a:r>
              <a:rPr lang="th-TH" sz="1400" dirty="0">
                <a:solidFill>
                  <a:srgbClr val="FF0000"/>
                </a:solidFill>
                <a:latin typeface="Angsana New" panose="02020603050405020304" pitchFamily="18" charset="-34"/>
                <a:cs typeface="Angsana New" panose="02020603050405020304" pitchFamily="18" charset="-34"/>
              </a:rPr>
              <a:t>หรือ </a:t>
            </a:r>
            <a:r>
              <a:rPr lang="en-US" sz="1400" dirty="0">
                <a:solidFill>
                  <a:srgbClr val="FF0000"/>
                </a:solidFill>
                <a:latin typeface="Angsana New" panose="02020603050405020304" pitchFamily="18" charset="-34"/>
                <a:cs typeface="Angsana New" panose="02020603050405020304" pitchFamily="18" charset="-34"/>
              </a:rPr>
              <a:t>ISM CODE </a:t>
            </a:r>
            <a:r>
              <a:rPr lang="th-TH" sz="1400" dirty="0">
                <a:solidFill>
                  <a:srgbClr val="FF0000"/>
                </a:solidFill>
                <a:latin typeface="Angsana New" panose="02020603050405020304" pitchFamily="18" charset="-34"/>
                <a:cs typeface="Angsana New" panose="02020603050405020304" pitchFamily="18" charset="-34"/>
              </a:rPr>
              <a:t>นั้นเอง</a:t>
            </a:r>
            <a:endParaRPr lang="en-US" sz="1400" dirty="0">
              <a:solidFill>
                <a:srgbClr val="FF0000"/>
              </a:solidFill>
              <a:latin typeface="Angsana New" panose="02020603050405020304" pitchFamily="18" charset="-34"/>
              <a:cs typeface="Angsana New" panose="02020603050405020304" pitchFamily="18" charset="-34"/>
            </a:endParaRP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10 </a:t>
            </a:r>
            <a:r>
              <a:rPr lang="th-TH" sz="1400" b="1" dirty="0">
                <a:solidFill>
                  <a:srgbClr val="FF0000"/>
                </a:solidFill>
                <a:latin typeface="Angsana New" panose="02020603050405020304" pitchFamily="18" charset="-34"/>
                <a:cs typeface="Angsana New" panose="02020603050405020304" pitchFamily="18" charset="-34"/>
              </a:rPr>
              <a:t>มาตรการความปลอดภัยสำหรับเรือความเร็วสูง ( </a:t>
            </a:r>
            <a:r>
              <a:rPr lang="en-US" sz="1400" b="1" dirty="0">
                <a:solidFill>
                  <a:srgbClr val="FF0000"/>
                </a:solidFill>
                <a:latin typeface="Angsana New" panose="02020603050405020304" pitchFamily="18" charset="-34"/>
                <a:cs typeface="Angsana New" panose="02020603050405020304" pitchFamily="18" charset="-34"/>
              </a:rPr>
              <a:t>Chapter X – Safety measures for high-speed craft )</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บทนี้เป็นข้อกำหนดที่จำเป็นสำหรับเรือความเร็วสูง </a:t>
            </a:r>
            <a:r>
              <a:rPr lang="en-US" sz="1400" dirty="0">
                <a:solidFill>
                  <a:srgbClr val="FF0000"/>
                </a:solidFill>
                <a:latin typeface="Angsana New" panose="02020603050405020304" pitchFamily="18" charset="-34"/>
                <a:cs typeface="Angsana New" panose="02020603050405020304" pitchFamily="18" charset="-34"/>
              </a:rPr>
              <a:t>International Code of Safety for High-speed craft </a:t>
            </a:r>
            <a:r>
              <a:rPr lang="th-TH" sz="1400" dirty="0">
                <a:solidFill>
                  <a:srgbClr val="FF0000"/>
                </a:solidFill>
                <a:latin typeface="Angsana New" panose="02020603050405020304" pitchFamily="18" charset="-34"/>
                <a:cs typeface="Angsana New" panose="02020603050405020304" pitchFamily="18" charset="-34"/>
              </a:rPr>
              <a:t>หรือ </a:t>
            </a:r>
            <a:r>
              <a:rPr lang="en-US" sz="1400" dirty="0">
                <a:solidFill>
                  <a:srgbClr val="FF0000"/>
                </a:solidFill>
                <a:latin typeface="Angsana New" panose="02020603050405020304" pitchFamily="18" charset="-34"/>
                <a:cs typeface="Angsana New" panose="02020603050405020304" pitchFamily="18" charset="-34"/>
              </a:rPr>
              <a:t>HSC Code</a:t>
            </a: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11-1 </a:t>
            </a:r>
            <a:r>
              <a:rPr lang="th-TH" sz="1400" b="1" dirty="0">
                <a:solidFill>
                  <a:srgbClr val="FF0000"/>
                </a:solidFill>
                <a:latin typeface="Angsana New" panose="02020603050405020304" pitchFamily="18" charset="-34"/>
                <a:cs typeface="Angsana New" panose="02020603050405020304" pitchFamily="18" charset="-34"/>
              </a:rPr>
              <a:t>มาตรการพิเศษเพื่อเพิ่มความปลอดภัยทางทะเล ( </a:t>
            </a:r>
            <a:r>
              <a:rPr lang="en-US" sz="1400" b="1" dirty="0">
                <a:solidFill>
                  <a:srgbClr val="FF0000"/>
                </a:solidFill>
                <a:latin typeface="Angsana New" panose="02020603050405020304" pitchFamily="18" charset="-34"/>
                <a:cs typeface="Angsana New" panose="02020603050405020304" pitchFamily="18" charset="-34"/>
              </a:rPr>
              <a:t>Chapter XI-1 – Special measures to enhance maritime Safety )</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บทนี้เป็นข้อกำหนดที่เกี่ยวข้องกับองค์กรที่ได้รับอำนาจในการดำเนินการสำรวจและตรวจสอบ </a:t>
            </a:r>
            <a:r>
              <a:rPr lang="en-US" sz="1400" dirty="0">
                <a:solidFill>
                  <a:srgbClr val="FF0000"/>
                </a:solidFill>
                <a:latin typeface="Angsana New" panose="02020603050405020304" pitchFamily="18" charset="-34"/>
                <a:cs typeface="Angsana New" panose="02020603050405020304" pitchFamily="18" charset="-34"/>
              </a:rPr>
              <a:t>surveys and inspections</a:t>
            </a: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11-2 </a:t>
            </a:r>
            <a:r>
              <a:rPr lang="th-TH" sz="1400" b="1" dirty="0">
                <a:solidFill>
                  <a:srgbClr val="FF0000"/>
                </a:solidFill>
                <a:latin typeface="Angsana New" panose="02020603050405020304" pitchFamily="18" charset="-34"/>
                <a:cs typeface="Angsana New" panose="02020603050405020304" pitchFamily="18" charset="-34"/>
              </a:rPr>
              <a:t>มาตรการพิเศษเพื่อเพิ่มความปลอดภัยทางทะเล ( </a:t>
            </a:r>
            <a:r>
              <a:rPr lang="en-US" sz="1400" b="1" dirty="0">
                <a:solidFill>
                  <a:srgbClr val="FF0000"/>
                </a:solidFill>
                <a:latin typeface="Angsana New" panose="02020603050405020304" pitchFamily="18" charset="-34"/>
                <a:cs typeface="Angsana New" panose="02020603050405020304" pitchFamily="18" charset="-34"/>
              </a:rPr>
              <a:t>Chapter XI-2 – Special measures to enhance maritime security )</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บทนี้เป็นมาตรการพิเศษโดยรวมไปถึง </a:t>
            </a:r>
            <a:r>
              <a:rPr lang="en-US" sz="1400" dirty="0">
                <a:solidFill>
                  <a:srgbClr val="FF0000"/>
                </a:solidFill>
                <a:latin typeface="Angsana New" panose="02020603050405020304" pitchFamily="18" charset="-34"/>
                <a:cs typeface="Angsana New" panose="02020603050405020304" pitchFamily="18" charset="-34"/>
              </a:rPr>
              <a:t>International Ship and Port Facility Security Code </a:t>
            </a:r>
            <a:r>
              <a:rPr lang="th-TH" sz="1400" dirty="0">
                <a:solidFill>
                  <a:srgbClr val="FF0000"/>
                </a:solidFill>
                <a:latin typeface="Angsana New" panose="02020603050405020304" pitchFamily="18" charset="-34"/>
                <a:cs typeface="Angsana New" panose="02020603050405020304" pitchFamily="18" charset="-34"/>
              </a:rPr>
              <a:t>หรือ </a:t>
            </a:r>
            <a:r>
              <a:rPr lang="en-US" sz="1400" dirty="0">
                <a:solidFill>
                  <a:srgbClr val="FF0000"/>
                </a:solidFill>
                <a:latin typeface="Angsana New" panose="02020603050405020304" pitchFamily="18" charset="-34"/>
                <a:cs typeface="Angsana New" panose="02020603050405020304" pitchFamily="18" charset="-34"/>
              </a:rPr>
              <a:t>ISPS Code</a:t>
            </a: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12 </a:t>
            </a:r>
            <a:r>
              <a:rPr lang="th-TH" sz="1400" b="1" dirty="0">
                <a:solidFill>
                  <a:srgbClr val="FF0000"/>
                </a:solidFill>
                <a:latin typeface="Angsana New" panose="02020603050405020304" pitchFamily="18" charset="-34"/>
                <a:cs typeface="Angsana New" panose="02020603050405020304" pitchFamily="18" charset="-34"/>
              </a:rPr>
              <a:t>มาตรการเพิ่มเติมความปลอดภัย สำหรับ เรือบรรทุกสินค้าเทกอง ( </a:t>
            </a:r>
            <a:r>
              <a:rPr lang="en-US" sz="1400" b="1" dirty="0">
                <a:solidFill>
                  <a:srgbClr val="FF0000"/>
                </a:solidFill>
                <a:latin typeface="Angsana New" panose="02020603050405020304" pitchFamily="18" charset="-34"/>
                <a:cs typeface="Angsana New" panose="02020603050405020304" pitchFamily="18" charset="-34"/>
              </a:rPr>
              <a:t>Chapter XII – Additional safety measures for bulk carriers )</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บทนี้เป็นข้อกำหนดพิเศษเฉพาะโครงสร้างเรือประเภท สินค้าเทกองที่มีความยาวเกิน </a:t>
            </a:r>
            <a:r>
              <a:rPr lang="en-US" sz="1400" dirty="0">
                <a:solidFill>
                  <a:srgbClr val="FF0000"/>
                </a:solidFill>
                <a:latin typeface="Angsana New" panose="02020603050405020304" pitchFamily="18" charset="-34"/>
                <a:cs typeface="Angsana New" panose="02020603050405020304" pitchFamily="18" charset="-34"/>
              </a:rPr>
              <a:t>150 </a:t>
            </a:r>
            <a:r>
              <a:rPr lang="th-TH" sz="1400" dirty="0">
                <a:solidFill>
                  <a:srgbClr val="FF0000"/>
                </a:solidFill>
                <a:latin typeface="Angsana New" panose="02020603050405020304" pitchFamily="18" charset="-34"/>
                <a:cs typeface="Angsana New" panose="02020603050405020304" pitchFamily="18" charset="-34"/>
              </a:rPr>
              <a:t>เมตร</a:t>
            </a:r>
            <a:endParaRPr lang="en-US" sz="1400" dirty="0">
              <a:solidFill>
                <a:srgbClr val="FF0000"/>
              </a:solidFill>
              <a:latin typeface="Angsana New" panose="02020603050405020304" pitchFamily="18" charset="-34"/>
              <a:cs typeface="Angsana New" panose="02020603050405020304" pitchFamily="18" charset="-34"/>
            </a:endParaRP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13 </a:t>
            </a:r>
            <a:r>
              <a:rPr lang="th-TH" sz="1400" b="1" dirty="0">
                <a:solidFill>
                  <a:srgbClr val="FF0000"/>
                </a:solidFill>
                <a:latin typeface="Angsana New" panose="02020603050405020304" pitchFamily="18" charset="-34"/>
                <a:cs typeface="Angsana New" panose="02020603050405020304" pitchFamily="18" charset="-34"/>
              </a:rPr>
              <a:t>การตรวจสอบ ( </a:t>
            </a:r>
            <a:r>
              <a:rPr lang="en-US" sz="1400" b="1" dirty="0">
                <a:solidFill>
                  <a:srgbClr val="FF0000"/>
                </a:solidFill>
                <a:latin typeface="Angsana New" panose="02020603050405020304" pitchFamily="18" charset="-34"/>
                <a:cs typeface="Angsana New" panose="02020603050405020304" pitchFamily="18" charset="-34"/>
              </a:rPr>
              <a:t>Chapter XIII - Verification of compliance )</a:t>
            </a:r>
            <a:endParaRPr lang="en-US" sz="1400" dirty="0">
              <a:solidFill>
                <a:srgbClr val="FF0000"/>
              </a:solidFill>
              <a:latin typeface="Angsana New" panose="02020603050405020304" pitchFamily="18" charset="-34"/>
              <a:cs typeface="Angsana New" panose="02020603050405020304" pitchFamily="18" charset="-34"/>
            </a:endParaRPr>
          </a:p>
          <a:p>
            <a:r>
              <a:rPr lang="th-TH" sz="1400" dirty="0">
                <a:solidFill>
                  <a:srgbClr val="FF0000"/>
                </a:solidFill>
                <a:latin typeface="Angsana New" panose="02020603050405020304" pitchFamily="18" charset="-34"/>
                <a:cs typeface="Angsana New" panose="02020603050405020304" pitchFamily="18" charset="-34"/>
              </a:rPr>
              <a:t>บทนี้ข้อกำหนดที่จำเป็นจาก </a:t>
            </a:r>
            <a:r>
              <a:rPr lang="en-US" sz="1400" dirty="0">
                <a:solidFill>
                  <a:srgbClr val="FF0000"/>
                </a:solidFill>
                <a:latin typeface="Angsana New" panose="02020603050405020304" pitchFamily="18" charset="-34"/>
                <a:cs typeface="Angsana New" panose="02020603050405020304" pitchFamily="18" charset="-34"/>
              </a:rPr>
              <a:t>IMO Member State Audit Scheme</a:t>
            </a:r>
          </a:p>
          <a:p>
            <a:r>
              <a:rPr lang="th-TH" sz="1400" b="1" dirty="0">
                <a:solidFill>
                  <a:srgbClr val="FF0000"/>
                </a:solidFill>
                <a:latin typeface="Angsana New" panose="02020603050405020304" pitchFamily="18" charset="-34"/>
                <a:cs typeface="Angsana New" panose="02020603050405020304" pitchFamily="18" charset="-34"/>
              </a:rPr>
              <a:t>	บทที่ </a:t>
            </a:r>
            <a:r>
              <a:rPr lang="en-US" sz="1400" b="1" dirty="0">
                <a:solidFill>
                  <a:srgbClr val="FF0000"/>
                </a:solidFill>
                <a:latin typeface="Angsana New" panose="02020603050405020304" pitchFamily="18" charset="-34"/>
                <a:cs typeface="Angsana New" panose="02020603050405020304" pitchFamily="18" charset="-34"/>
              </a:rPr>
              <a:t>14 </a:t>
            </a:r>
            <a:r>
              <a:rPr lang="th-TH" sz="1400" b="1" dirty="0">
                <a:solidFill>
                  <a:srgbClr val="FF0000"/>
                </a:solidFill>
                <a:latin typeface="Angsana New" panose="02020603050405020304" pitchFamily="18" charset="-34"/>
                <a:cs typeface="Angsana New" panose="02020603050405020304" pitchFamily="18" charset="-34"/>
              </a:rPr>
              <a:t>มาตรการความปลอดภัยสำหรับเดินเรือในทะเลขั้วโลก ( </a:t>
            </a:r>
            <a:r>
              <a:rPr lang="en-US" sz="1400" b="1" dirty="0">
                <a:solidFill>
                  <a:srgbClr val="FF0000"/>
                </a:solidFill>
                <a:latin typeface="Angsana New" panose="02020603050405020304" pitchFamily="18" charset="-34"/>
                <a:cs typeface="Angsana New" panose="02020603050405020304" pitchFamily="18" charset="-34"/>
              </a:rPr>
              <a:t>Chapter XIV - Safety measures for ships operating in polar waters )</a:t>
            </a:r>
            <a:endParaRPr lang="en-US" sz="1400" dirty="0">
              <a:solidFill>
                <a:srgbClr val="FF0000"/>
              </a:solidFill>
              <a:latin typeface="Angsana New" panose="02020603050405020304" pitchFamily="18" charset="-34"/>
              <a:cs typeface="Angsana New" panose="02020603050405020304" pitchFamily="18" charset="-34"/>
            </a:endParaRPr>
          </a:p>
        </p:txBody>
      </p:sp>
      <p:sp>
        <p:nvSpPr>
          <p:cNvPr id="5" name="TextBox 4"/>
          <p:cNvSpPr txBox="1"/>
          <p:nvPr/>
        </p:nvSpPr>
        <p:spPr>
          <a:xfrm>
            <a:off x="2362203" y="0"/>
            <a:ext cx="4690708" cy="646331"/>
          </a:xfrm>
          <a:prstGeom prst="rect">
            <a:avLst/>
          </a:prstGeom>
          <a:noFill/>
        </p:spPr>
        <p:txBody>
          <a:bodyPr wrap="none" rtlCol="0">
            <a:spAutoFit/>
          </a:bodyPr>
          <a:lstStyle/>
          <a:p>
            <a:r>
              <a:rPr lang="th-TH" sz="3600" b="1" dirty="0">
                <a:latin typeface="Angsana New" panose="02020603050405020304" pitchFamily="18" charset="-34"/>
                <a:cs typeface="Angsana New" panose="02020603050405020304" pitchFamily="18" charset="-34"/>
              </a:rPr>
              <a:t>เนื้อหาโดยย่อใน อนุสัญญา </a:t>
            </a:r>
            <a:r>
              <a:rPr lang="en-US" sz="3600" b="1" dirty="0">
                <a:latin typeface="Angsana New" panose="02020603050405020304" pitchFamily="18" charset="-34"/>
                <a:cs typeface="Angsana New" panose="02020603050405020304" pitchFamily="18" charset="-34"/>
              </a:rPr>
              <a:t>SOLAS </a:t>
            </a:r>
          </a:p>
        </p:txBody>
      </p:sp>
    </p:spTree>
    <p:extLst>
      <p:ext uri="{BB962C8B-B14F-4D97-AF65-F5344CB8AC3E}">
        <p14:creationId xmlns:p14="http://schemas.microsoft.com/office/powerpoint/2010/main" val="33981759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4"/>
          <p:cNvSpPr/>
          <p:nvPr/>
        </p:nvSpPr>
        <p:spPr>
          <a:xfrm>
            <a:off x="246184" y="1118032"/>
            <a:ext cx="9513277" cy="5078313"/>
          </a:xfrm>
          <a:prstGeom prst="rect">
            <a:avLst/>
          </a:prstGeom>
        </p:spPr>
        <p:txBody>
          <a:bodyPr wrap="square">
            <a:spAutoFit/>
          </a:bodyPr>
          <a:lstStyle/>
          <a:p>
            <a:r>
              <a:rPr lang="en-US" b="1" dirty="0">
                <a:latin typeface="Angsana New" panose="02020603050405020304" pitchFamily="18" charset="-34"/>
                <a:cs typeface="Angsana New" panose="02020603050405020304" pitchFamily="18" charset="-34"/>
              </a:rPr>
              <a:t>For the complete SOLAS Convention, please contact IMO at www.imo.org </a:t>
            </a:r>
          </a:p>
          <a:p>
            <a:r>
              <a:rPr lang="en-US" b="1" dirty="0">
                <a:latin typeface="Angsana New" panose="02020603050405020304" pitchFamily="18" charset="-34"/>
                <a:cs typeface="Angsana New" panose="02020603050405020304" pitchFamily="18" charset="-34"/>
              </a:rPr>
              <a:t>REGULATION 1 - Application </a:t>
            </a:r>
          </a:p>
          <a:p>
            <a:r>
              <a:rPr lang="en-US" b="1" dirty="0">
                <a:latin typeface="Angsana New" panose="02020603050405020304" pitchFamily="18" charset="-34"/>
                <a:cs typeface="Angsana New" panose="02020603050405020304" pitchFamily="18" charset="-34"/>
              </a:rPr>
              <a:t>1 Unless expressly provided otherwise, this chapter shall apply to all ships on all voyages, except: </a:t>
            </a:r>
          </a:p>
          <a:p>
            <a:r>
              <a:rPr lang="en-US" b="1" dirty="0">
                <a:latin typeface="Angsana New" panose="02020603050405020304" pitchFamily="18" charset="-34"/>
                <a:cs typeface="Angsana New" panose="02020603050405020304" pitchFamily="18" charset="-34"/>
              </a:rPr>
              <a:t>	1.1 warships, naval auxiliaries and other ships owned or operated by a Contracting Government and used only on government non-commercial service; and </a:t>
            </a:r>
          </a:p>
          <a:p>
            <a:r>
              <a:rPr lang="en-US" b="1" dirty="0">
                <a:latin typeface="Angsana New" panose="02020603050405020304" pitchFamily="18" charset="-34"/>
                <a:cs typeface="Angsana New" panose="02020603050405020304" pitchFamily="18" charset="-34"/>
              </a:rPr>
              <a:t>	1.2 ships solely navigating the Great Lakes of North America and their connecting and tributary waters as far east as the lower exit of the St. Lambert Lock at Montreal in the Province of Quebec, Canada. </a:t>
            </a:r>
          </a:p>
          <a:p>
            <a:r>
              <a:rPr lang="en-US" b="1" dirty="0">
                <a:latin typeface="Angsana New" panose="02020603050405020304" pitchFamily="18" charset="-34"/>
                <a:cs typeface="Angsana New" panose="02020603050405020304" pitchFamily="18" charset="-34"/>
              </a:rPr>
              <a:t>	However, warships, naval auxiliaries or other ships owned or operated by a Contracting Government and used only on government non-commercial service are encouraged to act in a manner consistent, so far as reasonable and practicable, with this chapter. </a:t>
            </a:r>
          </a:p>
          <a:p>
            <a:r>
              <a:rPr lang="en-US" b="1" dirty="0">
                <a:latin typeface="Angsana New" panose="02020603050405020304" pitchFamily="18" charset="-34"/>
                <a:cs typeface="Angsana New" panose="02020603050405020304" pitchFamily="18" charset="-34"/>
              </a:rPr>
              <a:t>2 The Administration may decide to what extent this chapter shall apply to ships operating solely in waters landward of the baselines which are established in accordance with international law. </a:t>
            </a:r>
          </a:p>
          <a:p>
            <a:r>
              <a:rPr lang="en-US" b="1" dirty="0">
                <a:latin typeface="Angsana New" panose="02020603050405020304" pitchFamily="18" charset="-34"/>
                <a:cs typeface="Angsana New" panose="02020603050405020304" pitchFamily="18" charset="-34"/>
              </a:rPr>
              <a:t>3 A rigidly connected composite unit of a pushing vessel and associated pushed vessel, when designed as a dedicated and integrated tug and barge combination, shall be regarded as a single ship for the purpose of this chapter. SOLAS Chapter V – 1/7/02 4 The Administration shall determine to what extent the provisions of regulations 15, 16, 17, 18, 19, 20, 21, 22, 23, 24, 25, 26, 27 and 28 do not apply to the following categories of ships: </a:t>
            </a:r>
          </a:p>
          <a:p>
            <a:r>
              <a:rPr lang="en-US" b="1" dirty="0">
                <a:latin typeface="Angsana New" panose="02020603050405020304" pitchFamily="18" charset="-34"/>
                <a:cs typeface="Angsana New" panose="02020603050405020304" pitchFamily="18" charset="-34"/>
              </a:rPr>
              <a:t>	3.1 ships below 150 gross tonnage engaged on any voyage; </a:t>
            </a:r>
          </a:p>
          <a:p>
            <a:r>
              <a:rPr lang="en-US" b="1" dirty="0">
                <a:latin typeface="Angsana New" panose="02020603050405020304" pitchFamily="18" charset="-34"/>
                <a:cs typeface="Angsana New" panose="02020603050405020304" pitchFamily="18" charset="-34"/>
              </a:rPr>
              <a:t>	3.2 ships below 500 gross tonnage not engaged on international voyages; and </a:t>
            </a:r>
          </a:p>
          <a:p>
            <a:r>
              <a:rPr lang="en-US" b="1" dirty="0">
                <a:latin typeface="Angsana New" panose="02020603050405020304" pitchFamily="18" charset="-34"/>
                <a:cs typeface="Angsana New" panose="02020603050405020304" pitchFamily="18" charset="-34"/>
              </a:rPr>
              <a:t>	3.3 fishing vessels.</a:t>
            </a:r>
          </a:p>
        </p:txBody>
      </p:sp>
    </p:spTree>
    <p:extLst>
      <p:ext uri="{BB962C8B-B14F-4D97-AF65-F5344CB8AC3E}">
        <p14:creationId xmlns:p14="http://schemas.microsoft.com/office/powerpoint/2010/main" val="24072204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96715" y="1197002"/>
            <a:ext cx="9736017" cy="6232475"/>
          </a:xfrm>
          <a:prstGeom prst="rect">
            <a:avLst/>
          </a:prstGeom>
        </p:spPr>
        <p:txBody>
          <a:bodyPr wrap="square">
            <a:spAutoFit/>
          </a:bodyPr>
          <a:lstStyle/>
          <a:p>
            <a:r>
              <a:rPr lang="en-US" sz="1050" dirty="0">
                <a:latin typeface="Angsana New" panose="02020603050405020304" pitchFamily="18" charset="-34"/>
                <a:cs typeface="Angsana New" panose="02020603050405020304" pitchFamily="18" charset="-34"/>
              </a:rPr>
              <a:t>Regulations 1 to 3 explains the “</a:t>
            </a:r>
            <a:r>
              <a:rPr lang="en-US" sz="1050" dirty="0" err="1">
                <a:latin typeface="Angsana New" panose="02020603050405020304" pitchFamily="18" charset="-34"/>
                <a:cs typeface="Angsana New" panose="02020603050405020304" pitchFamily="18" charset="-34"/>
              </a:rPr>
              <a:t>Application”of</a:t>
            </a:r>
            <a:r>
              <a:rPr lang="en-US" sz="1050" dirty="0">
                <a:latin typeface="Angsana New" panose="02020603050405020304" pitchFamily="18" charset="-34"/>
                <a:cs typeface="Angsana New" panose="02020603050405020304" pitchFamily="18" charset="-34"/>
              </a:rPr>
              <a:t> this chapter 	</a:t>
            </a:r>
          </a:p>
          <a:p>
            <a:r>
              <a:rPr lang="en-US" sz="1050" dirty="0">
                <a:latin typeface="Angsana New" panose="02020603050405020304" pitchFamily="18" charset="-34"/>
                <a:cs typeface="Angsana New" panose="02020603050405020304" pitchFamily="18" charset="-34"/>
              </a:rPr>
              <a:t>Regulation 4 and 5 lists down different navigational and mineralogical service warnings </a:t>
            </a:r>
          </a:p>
          <a:p>
            <a:r>
              <a:rPr lang="en-US" sz="1050" dirty="0">
                <a:latin typeface="Angsana New" panose="02020603050405020304" pitchFamily="18" charset="-34"/>
                <a:cs typeface="Angsana New" panose="02020603050405020304" pitchFamily="18" charset="-34"/>
              </a:rPr>
              <a:t>Regulation 6, 7,8 and 9 focuses on services such as the ice patrol service </a:t>
            </a:r>
          </a:p>
          <a:p>
            <a:r>
              <a:rPr lang="en-US" sz="1050" dirty="0">
                <a:latin typeface="Angsana New" panose="02020603050405020304" pitchFamily="18" charset="-34"/>
                <a:cs typeface="Angsana New" panose="02020603050405020304" pitchFamily="18" charset="-34"/>
              </a:rPr>
              <a:t>Regulation 10 contains the details for the requirement of ships’ </a:t>
            </a:r>
            <a:r>
              <a:rPr lang="en-US" sz="1050" dirty="0" err="1">
                <a:latin typeface="Angsana New" panose="02020603050405020304" pitchFamily="18" charset="-34"/>
                <a:cs typeface="Angsana New" panose="02020603050405020304" pitchFamily="18" charset="-34"/>
              </a:rPr>
              <a:t>routeing</a:t>
            </a:r>
            <a:r>
              <a:rPr lang="en-US" sz="1050" dirty="0">
                <a:latin typeface="Angsana New" panose="02020603050405020304" pitchFamily="18" charset="-34"/>
                <a:cs typeface="Angsana New" panose="02020603050405020304" pitchFamily="18" charset="-34"/>
              </a:rPr>
              <a:t>.</a:t>
            </a:r>
          </a:p>
          <a:p>
            <a:r>
              <a:rPr lang="en-US" sz="1050" dirty="0">
                <a:latin typeface="Angsana New" panose="02020603050405020304" pitchFamily="18" charset="-34"/>
                <a:cs typeface="Angsana New" panose="02020603050405020304" pitchFamily="18" charset="-34"/>
              </a:rPr>
              <a:t>Regulation 11 lists down the need of reporting system </a:t>
            </a:r>
          </a:p>
          <a:p>
            <a:r>
              <a:rPr lang="en-US" sz="1050" dirty="0">
                <a:latin typeface="Angsana New" panose="02020603050405020304" pitchFamily="18" charset="-34"/>
                <a:cs typeface="Angsana New" panose="02020603050405020304" pitchFamily="18" charset="-34"/>
              </a:rPr>
              <a:t>Regulation 12 provides the requirement for Vessel Traffic Service (VTS) </a:t>
            </a:r>
          </a:p>
          <a:p>
            <a:r>
              <a:rPr lang="en-US" sz="1050" dirty="0">
                <a:latin typeface="Angsana New" panose="02020603050405020304" pitchFamily="18" charset="-34"/>
                <a:cs typeface="Angsana New" panose="02020603050405020304" pitchFamily="18" charset="-34"/>
              </a:rPr>
              <a:t>Regulation 13 defines the role of the contracting government for an arrangement of establishment and operation of aids to navigation.</a:t>
            </a:r>
          </a:p>
          <a:p>
            <a:r>
              <a:rPr lang="en-US" sz="1050" dirty="0">
                <a:latin typeface="Angsana New" panose="02020603050405020304" pitchFamily="18" charset="-34"/>
                <a:cs typeface="Angsana New" panose="02020603050405020304" pitchFamily="18" charset="-34"/>
              </a:rPr>
              <a:t>Regulation 14 lists down the minimum manning requirement and crew performance for a seagoing ship</a:t>
            </a:r>
          </a:p>
          <a:p>
            <a:r>
              <a:rPr lang="en-US" sz="1400" b="1" dirty="0">
                <a:solidFill>
                  <a:srgbClr val="FF0000"/>
                </a:solidFill>
                <a:latin typeface="Angsana New" panose="02020603050405020304" pitchFamily="18" charset="-34"/>
                <a:cs typeface="Angsana New" panose="02020603050405020304" pitchFamily="18" charset="-34"/>
              </a:rPr>
              <a:t>Regulation 15 gives details of bridge design and procedures along with the arrangement of navigation systems and </a:t>
            </a:r>
            <a:r>
              <a:rPr lang="en-US" sz="1400" b="1" dirty="0" err="1">
                <a:solidFill>
                  <a:srgbClr val="FF0000"/>
                </a:solidFill>
                <a:latin typeface="Angsana New" panose="02020603050405020304" pitchFamily="18" charset="-34"/>
                <a:cs typeface="Angsana New" panose="02020603050405020304" pitchFamily="18" charset="-34"/>
              </a:rPr>
              <a:t>equipment.Related</a:t>
            </a:r>
            <a:r>
              <a:rPr lang="en-US" sz="1400" b="1" dirty="0">
                <a:solidFill>
                  <a:srgbClr val="FF0000"/>
                </a:solidFill>
                <a:latin typeface="Angsana New" panose="02020603050405020304" pitchFamily="18" charset="-34"/>
                <a:cs typeface="Angsana New" panose="02020603050405020304" pitchFamily="18" charset="-34"/>
              </a:rPr>
              <a:t> Read: 30 Types of Navigation Equipment and Resources Used Onboard Modern Ships</a:t>
            </a:r>
          </a:p>
          <a:p>
            <a:r>
              <a:rPr lang="en-US" sz="1050" dirty="0">
                <a:latin typeface="Angsana New" panose="02020603050405020304" pitchFamily="18" charset="-34"/>
                <a:cs typeface="Angsana New" panose="02020603050405020304" pitchFamily="18" charset="-34"/>
              </a:rPr>
              <a:t>Regulation 16 and Regulation 17 provides the need for maintenance of navigation equipment and their electromagnetic compatibility.</a:t>
            </a:r>
          </a:p>
          <a:p>
            <a:r>
              <a:rPr lang="en-US" sz="1050" dirty="0">
                <a:latin typeface="Angsana New" panose="02020603050405020304" pitchFamily="18" charset="-34"/>
                <a:cs typeface="Angsana New" panose="02020603050405020304" pitchFamily="18" charset="-34"/>
              </a:rPr>
              <a:t>Regulation 18 gives the terms for surveys, approval criteria and performance standard of navigational equipment and system including VDR.</a:t>
            </a:r>
          </a:p>
          <a:p>
            <a:r>
              <a:rPr lang="en-US" sz="1050" dirty="0">
                <a:latin typeface="Angsana New" panose="02020603050405020304" pitchFamily="18" charset="-34"/>
                <a:cs typeface="Angsana New" panose="02020603050405020304" pitchFamily="18" charset="-34"/>
              </a:rPr>
              <a:t>Related Read: What Marine Communication Systems Are Used in the Maritime Industry?</a:t>
            </a:r>
          </a:p>
          <a:p>
            <a:r>
              <a:rPr lang="en-US" sz="1400" b="1" dirty="0">
                <a:solidFill>
                  <a:srgbClr val="FF0000"/>
                </a:solidFill>
                <a:latin typeface="Angsana New" panose="02020603050405020304" pitchFamily="18" charset="-34"/>
                <a:cs typeface="Angsana New" panose="02020603050405020304" pitchFamily="18" charset="-34"/>
              </a:rPr>
              <a:t>Regulation 19 provides the requirement for carrying a navigational system and equipment onboard ship as per the date of construction and also as per the capacity of the vessel in gross tonnage. It also explains the requirement for Long Range Identification and Tracking of Ships</a:t>
            </a:r>
            <a:r>
              <a:rPr lang="en-US" sz="1050" b="1" dirty="0">
                <a:solidFill>
                  <a:srgbClr val="FF0000"/>
                </a:solidFill>
                <a:latin typeface="Angsana New" panose="02020603050405020304" pitchFamily="18" charset="-34"/>
                <a:cs typeface="Angsana New" panose="02020603050405020304" pitchFamily="18" charset="-34"/>
              </a:rPr>
              <a:t>.</a:t>
            </a:r>
          </a:p>
          <a:p>
            <a:r>
              <a:rPr lang="en-US" sz="1050" dirty="0">
                <a:latin typeface="Angsana New" panose="02020603050405020304" pitchFamily="18" charset="-34"/>
                <a:cs typeface="Angsana New" panose="02020603050405020304" pitchFamily="18" charset="-34"/>
              </a:rPr>
              <a:t>Related Read: The Long Range Tracking and Identification (LRIT) System: Tracking and Monitoring Ships</a:t>
            </a:r>
          </a:p>
          <a:p>
            <a:r>
              <a:rPr lang="en-US" sz="1050" dirty="0">
                <a:latin typeface="Angsana New" panose="02020603050405020304" pitchFamily="18" charset="-34"/>
                <a:cs typeface="Angsana New" panose="02020603050405020304" pitchFamily="18" charset="-34"/>
              </a:rPr>
              <a:t>Regulation 20 explains the requirement for Voyage Data Recorder on ships for assisting in causality investigations.</a:t>
            </a:r>
          </a:p>
          <a:p>
            <a:r>
              <a:rPr lang="en-US" sz="1050" dirty="0">
                <a:latin typeface="Angsana New" panose="02020603050405020304" pitchFamily="18" charset="-34"/>
                <a:cs typeface="Angsana New" panose="02020603050405020304" pitchFamily="18" charset="-34"/>
              </a:rPr>
              <a:t>Related Read: Voyage Data Recorder (VDR) on a Ship Explained</a:t>
            </a:r>
          </a:p>
          <a:p>
            <a:r>
              <a:rPr lang="en-US" sz="1050" dirty="0">
                <a:latin typeface="Angsana New" panose="02020603050405020304" pitchFamily="18" charset="-34"/>
                <a:cs typeface="Angsana New" panose="02020603050405020304" pitchFamily="18" charset="-34"/>
              </a:rPr>
              <a:t>Regulation 21 provides the details of the International Code of Signals which a radio installation on a ship should carry.</a:t>
            </a:r>
          </a:p>
          <a:p>
            <a:r>
              <a:rPr lang="en-US" sz="1050" dirty="0">
                <a:latin typeface="Angsana New" panose="02020603050405020304" pitchFamily="18" charset="-34"/>
                <a:cs typeface="Angsana New" panose="02020603050405020304" pitchFamily="18" charset="-34"/>
              </a:rPr>
              <a:t>Regulation 22 talks about the visibility requirement from the ships’ bridge window and Regulation 23 explains the pilot transfer arrangement.</a:t>
            </a:r>
          </a:p>
          <a:p>
            <a:r>
              <a:rPr lang="en-US" sz="1050" dirty="0">
                <a:latin typeface="Angsana New" panose="02020603050405020304" pitchFamily="18" charset="-34"/>
                <a:cs typeface="Angsana New" panose="02020603050405020304" pitchFamily="18" charset="-34"/>
              </a:rPr>
              <a:t>Related Read:  Important Pilot Transfer Arrangements And SOLAS Requirements For Ships</a:t>
            </a:r>
          </a:p>
          <a:p>
            <a:r>
              <a:rPr lang="en-US" sz="1050" dirty="0">
                <a:latin typeface="Angsana New" panose="02020603050405020304" pitchFamily="18" charset="-34"/>
                <a:cs typeface="Angsana New" panose="02020603050405020304" pitchFamily="18" charset="-34"/>
              </a:rPr>
              <a:t>Regulation 24 explains the use of heading and track control system when the ship is in restricted visibility or high traffic area.</a:t>
            </a:r>
          </a:p>
          <a:p>
            <a:r>
              <a:rPr lang="en-US" sz="1050" dirty="0">
                <a:latin typeface="Angsana New" panose="02020603050405020304" pitchFamily="18" charset="-34"/>
                <a:cs typeface="Angsana New" panose="02020603050405020304" pitchFamily="18" charset="-34"/>
              </a:rPr>
              <a:t>Related Read: 10 Important Points Ship’s Officer On Watch Should Consider During Restricted Visibility</a:t>
            </a:r>
          </a:p>
          <a:p>
            <a:r>
              <a:rPr lang="en-US" sz="1050" dirty="0">
                <a:latin typeface="Angsana New" panose="02020603050405020304" pitchFamily="18" charset="-34"/>
                <a:cs typeface="Angsana New" panose="02020603050405020304" pitchFamily="18" charset="-34"/>
              </a:rPr>
              <a:t>Regulation 25 and 26 lists down the regulatory requirement for the electrical power source, testing, and drills for steering gear systems.</a:t>
            </a:r>
          </a:p>
          <a:p>
            <a:r>
              <a:rPr lang="en-US" sz="1050" dirty="0">
                <a:latin typeface="Angsana New" panose="02020603050405020304" pitchFamily="18" charset="-34"/>
                <a:cs typeface="Angsana New" panose="02020603050405020304" pitchFamily="18" charset="-34"/>
              </a:rPr>
              <a:t>Related Read: Procedure of Testing Steering Gears on Ship</a:t>
            </a:r>
          </a:p>
          <a:p>
            <a:r>
              <a:rPr lang="en-US" sz="1050" dirty="0">
                <a:latin typeface="Angsana New" panose="02020603050405020304" pitchFamily="18" charset="-34"/>
                <a:cs typeface="Angsana New" panose="02020603050405020304" pitchFamily="18" charset="-34"/>
              </a:rPr>
              <a:t>Regulation 27 talks about the nautical charts and publication available onboard ship for passage and voyage.</a:t>
            </a:r>
          </a:p>
          <a:p>
            <a:r>
              <a:rPr lang="en-US" sz="1050" dirty="0">
                <a:latin typeface="Angsana New" panose="02020603050405020304" pitchFamily="18" charset="-34"/>
                <a:cs typeface="Angsana New" panose="02020603050405020304" pitchFamily="18" charset="-34"/>
              </a:rPr>
              <a:t>Related Read: Understanding the Principles of Passage Planning</a:t>
            </a:r>
          </a:p>
          <a:p>
            <a:r>
              <a:rPr lang="en-US" sz="1050" dirty="0">
                <a:latin typeface="Angsana New" panose="02020603050405020304" pitchFamily="18" charset="-34"/>
                <a:cs typeface="Angsana New" panose="02020603050405020304" pitchFamily="18" charset="-34"/>
              </a:rPr>
              <a:t>Regulation 28 provides the details of records to be kept for all the navigational activities by ship’s navigation officer.</a:t>
            </a:r>
          </a:p>
          <a:p>
            <a:r>
              <a:rPr lang="en-US" sz="1050" dirty="0">
                <a:latin typeface="Angsana New" panose="02020603050405020304" pitchFamily="18" charset="-34"/>
                <a:cs typeface="Angsana New" panose="02020603050405020304" pitchFamily="18" charset="-34"/>
              </a:rPr>
              <a:t>Related Read: Different Entries To Be Made In Bridge Log Book of The Ship</a:t>
            </a:r>
          </a:p>
          <a:p>
            <a:r>
              <a:rPr lang="en-US" sz="1050" dirty="0">
                <a:latin typeface="Angsana New" panose="02020603050405020304" pitchFamily="18" charset="-34"/>
                <a:cs typeface="Angsana New" panose="02020603050405020304" pitchFamily="18" charset="-34"/>
              </a:rPr>
              <a:t>Regulation 29 insist on the requirement for the ship’s officer to understand different life-saving signals used in distress. Regulation 30 lists the operational limitations of passenger ships regarding safe navigation.</a:t>
            </a:r>
          </a:p>
          <a:p>
            <a:r>
              <a:rPr lang="en-US" sz="1050" dirty="0">
                <a:latin typeface="Angsana New" panose="02020603050405020304" pitchFamily="18" charset="-34"/>
                <a:cs typeface="Angsana New" panose="02020603050405020304" pitchFamily="18" charset="-34"/>
              </a:rPr>
              <a:t>Regulation 31, 32, 33 and 34 contain a requirement for the master of the ship on how to act in a dangerous situation by sending danger message (while encountering any dangerous navigation situation to the contracting government using a message or International code of Signal. It also includes the type of information which needs to be sent to the authorities.</a:t>
            </a:r>
          </a:p>
          <a:p>
            <a:r>
              <a:rPr lang="en-US" sz="1050" dirty="0">
                <a:latin typeface="Angsana New" panose="02020603050405020304" pitchFamily="18" charset="-34"/>
                <a:cs typeface="Angsana New" panose="02020603050405020304" pitchFamily="18" charset="-34"/>
              </a:rPr>
              <a:t>Further, the regulation also explains the obligations/ procedures on providing assistance to the ship in danger and how to avoid such a situation which can become a danger. </a:t>
            </a:r>
          </a:p>
          <a:p>
            <a:r>
              <a:rPr lang="en-US" sz="1600" b="1" dirty="0">
                <a:solidFill>
                  <a:srgbClr val="FF0000"/>
                </a:solidFill>
                <a:latin typeface="Angsana New" panose="02020603050405020304" pitchFamily="18" charset="-34"/>
                <a:cs typeface="Angsana New" panose="02020603050405020304" pitchFamily="18" charset="-34"/>
              </a:rPr>
              <a:t>Regulation 35 </a:t>
            </a:r>
            <a:r>
              <a:rPr lang="en-US" sz="1050" dirty="0">
                <a:latin typeface="Angsana New" panose="02020603050405020304" pitchFamily="18" charset="-34"/>
                <a:cs typeface="Angsana New" panose="02020603050405020304" pitchFamily="18" charset="-34"/>
              </a:rPr>
              <a:t>strictly prohibits the use of distress signal for any other purpose other than explains in the above regulations.</a:t>
            </a:r>
          </a:p>
          <a:p>
            <a:r>
              <a:rPr lang="en-US" sz="1050" dirty="0">
                <a:latin typeface="Angsana New" panose="02020603050405020304" pitchFamily="18" charset="-34"/>
                <a:cs typeface="Angsana New" panose="02020603050405020304" pitchFamily="18" charset="-34"/>
              </a:rPr>
              <a:t>Related Read: What is the Responsibility of the Master after Abandoning a Ship?</a:t>
            </a:r>
          </a:p>
        </p:txBody>
      </p:sp>
      <p:sp>
        <p:nvSpPr>
          <p:cNvPr id="5" name="Rectangle 4"/>
          <p:cNvSpPr/>
          <p:nvPr/>
        </p:nvSpPr>
        <p:spPr>
          <a:xfrm>
            <a:off x="844062" y="62642"/>
            <a:ext cx="7983415" cy="1015663"/>
          </a:xfrm>
          <a:prstGeom prst="rect">
            <a:avLst/>
          </a:prstGeom>
        </p:spPr>
        <p:txBody>
          <a:bodyPr wrap="square">
            <a:spAutoFit/>
          </a:bodyPr>
          <a:lstStyle/>
          <a:p>
            <a:pPr algn="ctr"/>
            <a:r>
              <a:rPr lang="en-US" sz="2400" b="1" u="sng"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SOLAS Chapter V Safety of navigation: </a:t>
            </a:r>
          </a:p>
          <a:p>
            <a:r>
              <a:rPr lang="en-US" b="1" i="1"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consists of  35 regulations dealing with all the seagoing vessels of all sizes, from boats to VLCCs, and includes passage planning,  navigation, distress signal etc.</a:t>
            </a:r>
          </a:p>
        </p:txBody>
      </p:sp>
    </p:spTree>
    <p:extLst>
      <p:ext uri="{BB962C8B-B14F-4D97-AF65-F5344CB8AC3E}">
        <p14:creationId xmlns:p14="http://schemas.microsoft.com/office/powerpoint/2010/main" val="217237861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descr="solas chapt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148" y="835742"/>
            <a:ext cx="9596284" cy="598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41672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639" y="2300287"/>
            <a:ext cx="9432562" cy="3193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41672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Photocopy/>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1108038"/>
            <a:ext cx="9906000" cy="57499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990490" y="39163"/>
            <a:ext cx="5397631" cy="1015663"/>
          </a:xfrm>
          <a:prstGeom prst="rect">
            <a:avLst/>
          </a:prstGeom>
        </p:spPr>
        <p:txBody>
          <a:bodyPr wrap="none">
            <a:spAutoFit/>
          </a:bodyPr>
          <a:lstStyle/>
          <a:p>
            <a:r>
              <a:rPr lang="th-TH" sz="6000" b="1" dirty="0">
                <a:latin typeface="Angsana New" panose="02020603050405020304" pitchFamily="18" charset="-34"/>
                <a:cs typeface="Angsana New" panose="02020603050405020304" pitchFamily="18" charset="-34"/>
              </a:rPr>
              <a:t>เครื่องมือเดินเรือ</a:t>
            </a:r>
            <a:r>
              <a:rPr lang="en-US" sz="6000" b="1" dirty="0">
                <a:latin typeface="Angsana New" panose="02020603050405020304" pitchFamily="18" charset="-34"/>
                <a:cs typeface="Angsana New" panose="02020603050405020304" pitchFamily="18" charset="-34"/>
              </a:rPr>
              <a:t> </a:t>
            </a:r>
            <a:r>
              <a:rPr lang="th-TH" sz="6000" b="1" dirty="0">
                <a:latin typeface="Angsana New" panose="02020603050405020304" pitchFamily="18" charset="-34"/>
                <a:cs typeface="Angsana New" panose="02020603050405020304" pitchFamily="18" charset="-34"/>
              </a:rPr>
              <a:t>คืออะไร</a:t>
            </a:r>
          </a:p>
        </p:txBody>
      </p:sp>
      <p:sp>
        <p:nvSpPr>
          <p:cNvPr id="6" name="Rectangle 5"/>
          <p:cNvSpPr/>
          <p:nvPr/>
        </p:nvSpPr>
        <p:spPr>
          <a:xfrm>
            <a:off x="914073" y="1281064"/>
            <a:ext cx="8741496" cy="4401205"/>
          </a:xfrm>
          <a:prstGeom prst="rect">
            <a:avLst/>
          </a:prstGeom>
          <a:solidFill>
            <a:srgbClr val="FFFF00"/>
          </a:solidFill>
        </p:spPr>
        <p:txBody>
          <a:bodyPr wrap="none">
            <a:spAutoFit/>
          </a:bodyPr>
          <a:lstStyle/>
          <a:p>
            <a:r>
              <a:rPr lang="th-TH" sz="2800" b="1" dirty="0">
                <a:solidFill>
                  <a:srgbClr val="FF0000"/>
                </a:solidFill>
                <a:latin typeface="Angsana New" panose="02020603050405020304" pitchFamily="18" charset="-34"/>
                <a:cs typeface="Angsana New" panose="02020603050405020304" pitchFamily="18" charset="-34"/>
              </a:rPr>
              <a:t>เครื่องมือเดินเรือ (</a:t>
            </a:r>
            <a:r>
              <a:rPr lang="en-US" sz="2800" b="1" dirty="0">
                <a:solidFill>
                  <a:srgbClr val="FF0000"/>
                </a:solidFill>
                <a:latin typeface="Angsana New" panose="02020603050405020304" pitchFamily="18" charset="-34"/>
                <a:cs typeface="Angsana New" panose="02020603050405020304" pitchFamily="18" charset="-34"/>
              </a:rPr>
              <a:t>Navigation Aid</a:t>
            </a:r>
            <a:r>
              <a:rPr lang="th-TH" sz="2800" b="1" dirty="0">
                <a:solidFill>
                  <a:srgbClr val="FF0000"/>
                </a:solidFill>
                <a:latin typeface="Angsana New" panose="02020603050405020304" pitchFamily="18" charset="-34"/>
                <a:cs typeface="Angsana New" panose="02020603050405020304" pitchFamily="18" charset="-34"/>
              </a:rPr>
              <a:t>) </a:t>
            </a:r>
          </a:p>
          <a:p>
            <a:r>
              <a:rPr lang="th-TH" sz="2800" b="1" dirty="0">
                <a:solidFill>
                  <a:srgbClr val="FF0000"/>
                </a:solidFill>
                <a:latin typeface="Angsana New" panose="02020603050405020304" pitchFamily="18" charset="-34"/>
                <a:cs typeface="Angsana New" panose="02020603050405020304" pitchFamily="18" charset="-34"/>
              </a:rPr>
              <a:t>คือ </a:t>
            </a:r>
            <a:r>
              <a:rPr lang="th-TH" sz="2800" dirty="0">
                <a:solidFill>
                  <a:srgbClr val="FF0000"/>
                </a:solidFill>
                <a:latin typeface="Angsana New" panose="02020603050405020304" pitchFamily="18" charset="-34"/>
                <a:cs typeface="Angsana New" panose="02020603050405020304" pitchFamily="18" charset="-34"/>
              </a:rPr>
              <a:t>เครื่องมือ ที่ต้องมีไว้ประจำเรือสำหรับช่วยหรือใช้ในการเดินเรือ การหาตำบลที่เรือ</a:t>
            </a:r>
          </a:p>
          <a:p>
            <a:r>
              <a:rPr lang="th-TH" sz="2800" dirty="0">
                <a:solidFill>
                  <a:srgbClr val="FF0000"/>
                </a:solidFill>
                <a:latin typeface="Angsana New" panose="02020603050405020304" pitchFamily="18" charset="-34"/>
                <a:cs typeface="Angsana New" panose="02020603050405020304" pitchFamily="18" charset="-34"/>
              </a:rPr>
              <a:t>การพยากรณ์อากาศ การวางแผนการเดินเรือการเข้าเทียบท่าเป็นต้น</a:t>
            </a:r>
          </a:p>
          <a:p>
            <a:r>
              <a:rPr lang="th-TH" sz="2800" dirty="0">
                <a:solidFill>
                  <a:srgbClr val="FF0000"/>
                </a:solidFill>
                <a:latin typeface="Angsana New" panose="02020603050405020304" pitchFamily="18" charset="-34"/>
                <a:cs typeface="Angsana New" panose="02020603050405020304" pitchFamily="18" charset="-34"/>
              </a:rPr>
              <a:t>  </a:t>
            </a:r>
            <a:r>
              <a:rPr lang="th-TH" sz="2800" b="1" dirty="0">
                <a:solidFill>
                  <a:srgbClr val="FF0000"/>
                </a:solidFill>
                <a:latin typeface="Angsana New" panose="02020603050405020304" pitchFamily="18" charset="-34"/>
                <a:cs typeface="Angsana New" panose="02020603050405020304" pitchFamily="18" charset="-34"/>
              </a:rPr>
              <a:t>ทำไมต้องมีเครื่องมือเดินเรือไว้ในเดินเรือ</a:t>
            </a:r>
          </a:p>
          <a:p>
            <a:r>
              <a:rPr lang="th-TH" sz="2800" dirty="0">
                <a:solidFill>
                  <a:srgbClr val="FF0000"/>
                </a:solidFill>
                <a:latin typeface="Angsana New" panose="02020603050405020304" pitchFamily="18" charset="-34"/>
                <a:cs typeface="Angsana New" panose="02020603050405020304" pitchFamily="18" charset="-34"/>
              </a:rPr>
              <a:t>  </a:t>
            </a:r>
            <a:r>
              <a:rPr lang="en-US" sz="2800" dirty="0">
                <a:solidFill>
                  <a:srgbClr val="FF0000"/>
                </a:solidFill>
                <a:latin typeface="Angsana New" panose="02020603050405020304" pitchFamily="18" charset="-34"/>
                <a:cs typeface="Angsana New" panose="02020603050405020304" pitchFamily="18" charset="-34"/>
              </a:rPr>
              <a:t>1. </a:t>
            </a:r>
            <a:r>
              <a:rPr lang="th-TH" sz="2800" dirty="0">
                <a:solidFill>
                  <a:srgbClr val="FF0000"/>
                </a:solidFill>
                <a:latin typeface="Angsana New" panose="02020603050405020304" pitchFamily="18" charset="-34"/>
                <a:cs typeface="Angsana New" panose="02020603050405020304" pitchFamily="18" charset="-34"/>
              </a:rPr>
              <a:t>เพื่อให้เป็นไปตามข้อบังคับขององค์การทะเลโลก หรือ</a:t>
            </a:r>
          </a:p>
          <a:p>
            <a:r>
              <a:rPr lang="th-TH" sz="2800" dirty="0">
                <a:solidFill>
                  <a:srgbClr val="FF0000"/>
                </a:solidFill>
                <a:latin typeface="Angsana New" panose="02020603050405020304" pitchFamily="18" charset="-34"/>
                <a:cs typeface="Angsana New" panose="02020603050405020304" pitchFamily="18" charset="-34"/>
              </a:rPr>
              <a:t>(</a:t>
            </a:r>
            <a:r>
              <a:rPr lang="en-US" sz="2800" dirty="0">
                <a:solidFill>
                  <a:srgbClr val="FF0000"/>
                </a:solidFill>
                <a:latin typeface="Angsana New" panose="02020603050405020304" pitchFamily="18" charset="-34"/>
                <a:cs typeface="Angsana New" panose="02020603050405020304" pitchFamily="18" charset="-34"/>
              </a:rPr>
              <a:t> International Maritime Organization</a:t>
            </a:r>
            <a:r>
              <a:rPr lang="th-TH" sz="2800" dirty="0">
                <a:solidFill>
                  <a:srgbClr val="FF0000"/>
                </a:solidFill>
                <a:latin typeface="Angsana New" panose="02020603050405020304" pitchFamily="18" charset="-34"/>
                <a:cs typeface="Angsana New" panose="02020603050405020304" pitchFamily="18" charset="-34"/>
              </a:rPr>
              <a:t> </a:t>
            </a:r>
            <a:r>
              <a:rPr lang="en-US" sz="2800" dirty="0">
                <a:solidFill>
                  <a:srgbClr val="FF0000"/>
                </a:solidFill>
                <a:latin typeface="Angsana New" panose="02020603050405020304" pitchFamily="18" charset="-34"/>
                <a:cs typeface="Angsana New" panose="02020603050405020304" pitchFamily="18" charset="-34"/>
              </a:rPr>
              <a:t>:IMO) :</a:t>
            </a:r>
            <a:r>
              <a:rPr lang="th-TH" sz="2800" dirty="0">
                <a:solidFill>
                  <a:srgbClr val="FF0000"/>
                </a:solidFill>
                <a:latin typeface="Angsana New" panose="02020603050405020304" pitchFamily="18" charset="-34"/>
                <a:cs typeface="Angsana New" panose="02020603050405020304" pitchFamily="18" charset="-34"/>
              </a:rPr>
              <a:t>ซึ่งเป็นองค์การที่ได้วางบรรทัดฐาน</a:t>
            </a:r>
          </a:p>
          <a:p>
            <a:r>
              <a:rPr lang="th-TH" sz="2800" dirty="0">
                <a:solidFill>
                  <a:srgbClr val="FF0000"/>
                </a:solidFill>
                <a:latin typeface="Angsana New" panose="02020603050405020304" pitchFamily="18" charset="-34"/>
                <a:cs typeface="Angsana New" panose="02020603050405020304" pitchFamily="18" charset="-34"/>
              </a:rPr>
              <a:t>ว่าเครื่องมือใดหรืออุปกรณีใดจำเป็นต้องมีไว้ติดตั้งประจำเรือเดินทะเล </a:t>
            </a:r>
            <a:endParaRPr lang="en-US" sz="2800" dirty="0">
              <a:solidFill>
                <a:srgbClr val="FF0000"/>
              </a:solidFill>
              <a:latin typeface="Angsana New" panose="02020603050405020304" pitchFamily="18" charset="-34"/>
              <a:cs typeface="Angsana New" panose="02020603050405020304" pitchFamily="18" charset="-34"/>
            </a:endParaRPr>
          </a:p>
          <a:p>
            <a:r>
              <a:rPr lang="en-US" sz="2800" dirty="0">
                <a:solidFill>
                  <a:srgbClr val="FF0000"/>
                </a:solidFill>
                <a:latin typeface="Angsana New" panose="02020603050405020304" pitchFamily="18" charset="-34"/>
                <a:cs typeface="Angsana New" panose="02020603050405020304" pitchFamily="18" charset="-34"/>
              </a:rPr>
              <a:t>  2. </a:t>
            </a:r>
            <a:r>
              <a:rPr lang="th-TH" sz="2800" dirty="0">
                <a:solidFill>
                  <a:srgbClr val="FF0000"/>
                </a:solidFill>
                <a:latin typeface="Angsana New" panose="02020603050405020304" pitchFamily="18" charset="-34"/>
                <a:cs typeface="Angsana New" panose="02020603050405020304" pitchFamily="18" charset="-34"/>
              </a:rPr>
              <a:t>เพื่อเป็นเครื่องมือช่วยผู้นำเรือในการหาตำแหน่งเรือของตนเอง เรือลำอื่นๆที่อยู่ใกล้เคียง</a:t>
            </a:r>
          </a:p>
          <a:p>
            <a:r>
              <a:rPr lang="th-TH" sz="2800" dirty="0">
                <a:solidFill>
                  <a:srgbClr val="FF0000"/>
                </a:solidFill>
                <a:latin typeface="Angsana New" panose="02020603050405020304" pitchFamily="18" charset="-34"/>
                <a:cs typeface="Angsana New" panose="02020603050405020304" pitchFamily="18" charset="-34"/>
              </a:rPr>
              <a:t>ช่วยในการวัดระยะจากที่หมายต่างๆ วัดความเร็วเรือ วัดความลึกน้ำ ตรวจวัดสภาวะอากาศ</a:t>
            </a:r>
          </a:p>
          <a:p>
            <a:r>
              <a:rPr lang="th-TH" sz="2800" dirty="0">
                <a:solidFill>
                  <a:srgbClr val="FF0000"/>
                </a:solidFill>
                <a:latin typeface="Angsana New" panose="02020603050405020304" pitchFamily="18" charset="-34"/>
                <a:cs typeface="Angsana New" panose="02020603050405020304" pitchFamily="18" charset="-34"/>
              </a:rPr>
              <a:t>โดยมีจุดมุ่งหมายเพื่อให้เรือเดินทางได้อย่างปลอดภัย</a:t>
            </a:r>
            <a:endParaRPr lang="en-US" sz="2800" dirty="0">
              <a:solidFill>
                <a:srgbClr val="FF0000"/>
              </a:solidFill>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13337779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Photocopy/>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1108039"/>
            <a:ext cx="9906000" cy="57499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สี่เหลี่ยมผืนผ้า 4"/>
          <p:cNvSpPr/>
          <p:nvPr/>
        </p:nvSpPr>
        <p:spPr>
          <a:xfrm>
            <a:off x="291428" y="2144888"/>
            <a:ext cx="9358321" cy="1815882"/>
          </a:xfrm>
          <a:prstGeom prst="rect">
            <a:avLst/>
          </a:prstGeom>
          <a:solidFill>
            <a:srgbClr val="FFFF00">
              <a:alpha val="75000"/>
            </a:srgbClr>
          </a:solidFill>
        </p:spPr>
        <p:txBody>
          <a:bodyPr wrap="square">
            <a:spAutoFit/>
          </a:bodyPr>
          <a:lstStyle/>
          <a:p>
            <a:pPr algn="thaiDist"/>
            <a:r>
              <a:rPr lang="en-US" sz="2800" b="1" dirty="0">
                <a:solidFill>
                  <a:srgbClr val="FF0000"/>
                </a:solidFill>
                <a:latin typeface="Angsana New" panose="02020603050405020304" pitchFamily="18" charset="-34"/>
                <a:cs typeface="Angsana New" panose="02020603050405020304" pitchFamily="18" charset="-34"/>
              </a:rPr>
              <a:t>SOLAS </a:t>
            </a:r>
            <a:r>
              <a:rPr lang="th-TH" sz="2800" b="1" dirty="0">
                <a:solidFill>
                  <a:srgbClr val="FF0000"/>
                </a:solidFill>
                <a:latin typeface="Angsana New" panose="02020603050405020304" pitchFamily="18" charset="-34"/>
                <a:cs typeface="Angsana New" panose="02020603050405020304" pitchFamily="18" charset="-34"/>
              </a:rPr>
              <a:t>คือ อนุสัญญาระหว่างประเทศว่าด้วยความปลอดภัยแห่งชีวิตในทะเล สนธิสัญญาด้านความปลอดภัยทางทะเลสากล</a:t>
            </a:r>
            <a:r>
              <a:rPr lang="en-US" sz="2800" b="1" dirty="0">
                <a:solidFill>
                  <a:srgbClr val="FF0000"/>
                </a:solidFill>
                <a:latin typeface="Angsana New" panose="02020603050405020304" pitchFamily="18" charset="-34"/>
                <a:cs typeface="Angsana New" panose="02020603050405020304" pitchFamily="18" charset="-34"/>
              </a:rPr>
              <a:t> </a:t>
            </a:r>
            <a:r>
              <a:rPr lang="th-TH" sz="2800" b="1" dirty="0">
                <a:solidFill>
                  <a:srgbClr val="FF0000"/>
                </a:solidFill>
                <a:latin typeface="Angsana New" panose="02020603050405020304" pitchFamily="18" charset="-34"/>
                <a:cs typeface="Angsana New" panose="02020603050405020304" pitchFamily="18" charset="-34"/>
              </a:rPr>
              <a:t>จากองค์การทางทะเลระหว่างประเทศ (</a:t>
            </a:r>
            <a:r>
              <a:rPr lang="en-US" sz="2800" b="1" dirty="0">
                <a:solidFill>
                  <a:srgbClr val="FF0000"/>
                </a:solidFill>
                <a:latin typeface="Angsana New" panose="02020603050405020304" pitchFamily="18" charset="-34"/>
                <a:cs typeface="Angsana New" panose="02020603050405020304" pitchFamily="18" charset="-34"/>
              </a:rPr>
              <a:t>IMO) </a:t>
            </a:r>
            <a:r>
              <a:rPr lang="th-TH" sz="2800" b="1" dirty="0">
                <a:solidFill>
                  <a:srgbClr val="FF0000"/>
                </a:solidFill>
                <a:latin typeface="Angsana New" panose="02020603050405020304" pitchFamily="18" charset="-34"/>
                <a:cs typeface="Angsana New" panose="02020603050405020304" pitchFamily="18" charset="-34"/>
              </a:rPr>
              <a:t>ซึ่งเป็นหน่วยงานทางด้านทะเลแห่งสหประชาชาติ ที่กำกับดูแลความปลอดภัยของชีวิตในทะเลซึ่งรวมถึงยานพาหนะที่เดินทางในท้องทะเล</a:t>
            </a:r>
          </a:p>
        </p:txBody>
      </p:sp>
      <p:sp>
        <p:nvSpPr>
          <p:cNvPr id="2" name="Rectangle 1"/>
          <p:cNvSpPr/>
          <p:nvPr/>
        </p:nvSpPr>
        <p:spPr>
          <a:xfrm>
            <a:off x="2872551" y="39163"/>
            <a:ext cx="3983783" cy="1107996"/>
          </a:xfrm>
          <a:prstGeom prst="rect">
            <a:avLst/>
          </a:prstGeom>
        </p:spPr>
        <p:txBody>
          <a:bodyPr wrap="none">
            <a:spAutoFit/>
          </a:bodyPr>
          <a:lstStyle/>
          <a:p>
            <a:r>
              <a:rPr lang="en-US" sz="6600" b="1" dirty="0">
                <a:latin typeface="Angsana New" panose="02020603050405020304" pitchFamily="18" charset="-34"/>
                <a:cs typeface="Angsana New" panose="02020603050405020304" pitchFamily="18" charset="-34"/>
              </a:rPr>
              <a:t>SOLAS </a:t>
            </a:r>
            <a:r>
              <a:rPr lang="th-TH" sz="6600" b="1" dirty="0">
                <a:latin typeface="Angsana New" panose="02020603050405020304" pitchFamily="18" charset="-34"/>
                <a:cs typeface="Angsana New" panose="02020603050405020304" pitchFamily="18" charset="-34"/>
              </a:rPr>
              <a:t>คืออะไร</a:t>
            </a:r>
          </a:p>
        </p:txBody>
      </p:sp>
    </p:spTree>
    <p:extLst>
      <p:ext uri="{BB962C8B-B14F-4D97-AF65-F5344CB8AC3E}">
        <p14:creationId xmlns:p14="http://schemas.microsoft.com/office/powerpoint/2010/main" val="21405797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4979" y="2821814"/>
            <a:ext cx="5209514" cy="3907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02680" y="1158767"/>
            <a:ext cx="8440893" cy="1569660"/>
          </a:xfrm>
          <a:prstGeom prst="rect">
            <a:avLst/>
          </a:prstGeom>
        </p:spPr>
        <p:txBody>
          <a:bodyPr wrap="square">
            <a:spAutoFit/>
          </a:bodyPr>
          <a:lstStyle/>
          <a:p>
            <a:pPr algn="ctr"/>
            <a:r>
              <a:rPr lang="th-TH" sz="4000" b="1" u="sng" dirty="0">
                <a:solidFill>
                  <a:srgbClr val="FF0000"/>
                </a:solidFill>
                <a:latin typeface="Angsana New" panose="02020603050405020304" pitchFamily="18" charset="-34"/>
                <a:cs typeface="Angsana New" panose="02020603050405020304" pitchFamily="18" charset="-34"/>
              </a:rPr>
              <a:t>ประกอบด้วยเนื้อหา จำนวน ๑๔ บท</a:t>
            </a:r>
            <a:r>
              <a:rPr lang="en-US" sz="4000" b="1" u="sng" dirty="0">
                <a:solidFill>
                  <a:srgbClr val="FF0000"/>
                </a:solidFill>
                <a:latin typeface="Angsana New" panose="02020603050405020304" pitchFamily="18" charset="-34"/>
                <a:cs typeface="Angsana New" panose="02020603050405020304" pitchFamily="18" charset="-34"/>
              </a:rPr>
              <a:t> </a:t>
            </a:r>
            <a:r>
              <a:rPr lang="th-TH" sz="4000" b="1" u="sng" dirty="0">
                <a:solidFill>
                  <a:srgbClr val="FF0000"/>
                </a:solidFill>
                <a:latin typeface="Angsana New" panose="02020603050405020304" pitchFamily="18" charset="-34"/>
                <a:cs typeface="Angsana New" panose="02020603050405020304" pitchFamily="18" charset="-34"/>
              </a:rPr>
              <a:t>โดย</a:t>
            </a:r>
            <a:endParaRPr lang="en-US" sz="4000" b="1" u="sng" dirty="0">
              <a:solidFill>
                <a:srgbClr val="FF0000"/>
              </a:solidFill>
              <a:latin typeface="Angsana New" panose="02020603050405020304" pitchFamily="18" charset="-34"/>
              <a:cs typeface="Angsana New" panose="02020603050405020304" pitchFamily="18" charset="-34"/>
            </a:endParaRPr>
          </a:p>
          <a:p>
            <a:r>
              <a:rPr lang="th-TH" sz="28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บทที่ ๑ จะกล่าวถึงการบังคับใช้กับเรือประเภทต่างๆ   และ</a:t>
            </a:r>
          </a:p>
          <a:p>
            <a:r>
              <a:rPr lang="th-TH" sz="28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บทที่ </a:t>
            </a:r>
            <a:r>
              <a:rPr lang="en-US" sz="28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5 </a:t>
            </a:r>
            <a:r>
              <a:rPr lang="th-TH" sz="28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ความปลอดภัยในการเดินเรือ ( </a:t>
            </a:r>
            <a:r>
              <a:rPr lang="en-US" sz="2800" b="1" i="1" dirty="0">
                <a:solidFill>
                  <a:schemeClr val="accent1">
                    <a:lumMod val="50000"/>
                  </a:schemeClr>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Chapter V – Safety of navigation )</a:t>
            </a:r>
            <a:endParaRPr lang="en-US" sz="2800" dirty="0">
              <a:solidFill>
                <a:srgbClr val="FF0000"/>
              </a:solidFill>
              <a:latin typeface="Angsana New" panose="02020603050405020304" pitchFamily="18" charset="-34"/>
              <a:cs typeface="Angsana New" panose="02020603050405020304" pitchFamily="18" charset="-34"/>
            </a:endParaRPr>
          </a:p>
        </p:txBody>
      </p:sp>
      <p:sp>
        <p:nvSpPr>
          <p:cNvPr id="5" name="TextBox 4"/>
          <p:cNvSpPr txBox="1"/>
          <p:nvPr/>
        </p:nvSpPr>
        <p:spPr>
          <a:xfrm>
            <a:off x="1529327" y="90530"/>
            <a:ext cx="6946132" cy="923330"/>
          </a:xfrm>
          <a:prstGeom prst="rect">
            <a:avLst/>
          </a:prstGeom>
          <a:noFill/>
        </p:spPr>
        <p:txBody>
          <a:bodyPr wrap="none" rtlCol="0">
            <a:spAutoFit/>
          </a:bodyPr>
          <a:lstStyle/>
          <a:p>
            <a:r>
              <a:rPr lang="th-TH" sz="5400" b="1" dirty="0">
                <a:latin typeface="Angsana New" panose="02020603050405020304" pitchFamily="18" charset="-34"/>
                <a:cs typeface="Angsana New" panose="02020603050405020304" pitchFamily="18" charset="-34"/>
              </a:rPr>
              <a:t>เนื้อหาโดยย่อใน อนุสัญญา </a:t>
            </a:r>
            <a:r>
              <a:rPr lang="en-US" sz="5400" b="1" dirty="0">
                <a:latin typeface="Angsana New" panose="02020603050405020304" pitchFamily="18" charset="-34"/>
                <a:cs typeface="Angsana New" panose="02020603050405020304" pitchFamily="18" charset="-34"/>
              </a:rPr>
              <a:t>SOLAS </a:t>
            </a:r>
          </a:p>
        </p:txBody>
      </p:sp>
    </p:spTree>
    <p:extLst>
      <p:ext uri="{BB962C8B-B14F-4D97-AF65-F5344CB8AC3E}">
        <p14:creationId xmlns:p14="http://schemas.microsoft.com/office/powerpoint/2010/main" val="226341476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6184" y="1118032"/>
            <a:ext cx="9513277" cy="4801314"/>
          </a:xfrm>
          <a:prstGeom prst="rect">
            <a:avLst/>
          </a:prstGeom>
        </p:spPr>
        <p:txBody>
          <a:bodyPr wrap="square">
            <a:spAutoFit/>
          </a:bodyPr>
          <a:lstStyle/>
          <a:p>
            <a:r>
              <a:rPr lang="en-US" b="1" dirty="0">
                <a:latin typeface="Angsana New" panose="02020603050405020304" pitchFamily="18" charset="-34"/>
                <a:cs typeface="Angsana New" panose="02020603050405020304" pitchFamily="18" charset="-34"/>
              </a:rPr>
              <a:t>REGULATION 1 - Application </a:t>
            </a:r>
          </a:p>
          <a:p>
            <a:r>
              <a:rPr lang="en-US" b="1" dirty="0">
                <a:latin typeface="Angsana New" panose="02020603050405020304" pitchFamily="18" charset="-34"/>
                <a:cs typeface="Angsana New" panose="02020603050405020304" pitchFamily="18" charset="-34"/>
              </a:rPr>
              <a:t>1 Unless expressly provided otherwise, this chapter shall apply to all ships on all voyages, except: </a:t>
            </a:r>
          </a:p>
          <a:p>
            <a:r>
              <a:rPr lang="en-US" b="1" dirty="0">
                <a:latin typeface="Angsana New" panose="02020603050405020304" pitchFamily="18" charset="-34"/>
                <a:cs typeface="Angsana New" panose="02020603050405020304" pitchFamily="18" charset="-34"/>
              </a:rPr>
              <a:t>	</a:t>
            </a:r>
            <a:r>
              <a:rPr lang="en-US" b="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1.1 warships</a:t>
            </a:r>
            <a:r>
              <a:rPr lang="en-US" b="1" dirty="0">
                <a:latin typeface="Angsana New" panose="02020603050405020304" pitchFamily="18" charset="-34"/>
                <a:cs typeface="Angsana New" panose="02020603050405020304" pitchFamily="18" charset="-34"/>
              </a:rPr>
              <a:t>, naval auxiliaries and other ships owned or operated by a Contracting Government and used only on government non-commercial service; and </a:t>
            </a:r>
          </a:p>
          <a:p>
            <a:r>
              <a:rPr lang="en-US" b="1" dirty="0">
                <a:latin typeface="Angsana New" panose="02020603050405020304" pitchFamily="18" charset="-34"/>
                <a:cs typeface="Angsana New" panose="02020603050405020304" pitchFamily="18" charset="-34"/>
              </a:rPr>
              <a:t>	</a:t>
            </a:r>
            <a:r>
              <a:rPr lang="en-US" b="1" dirty="0">
                <a:solidFill>
                  <a:srgbClr val="FF0000"/>
                </a:solidFill>
                <a:latin typeface="Angsana New" panose="02020603050405020304" pitchFamily="18" charset="-34"/>
                <a:cs typeface="Angsana New" panose="02020603050405020304" pitchFamily="18" charset="-34"/>
              </a:rPr>
              <a:t>1.2 ships solely navigating the Great Lakes of North America and their connecting </a:t>
            </a:r>
            <a:r>
              <a:rPr lang="en-US" b="1" dirty="0">
                <a:latin typeface="Angsana New" panose="02020603050405020304" pitchFamily="18" charset="-34"/>
                <a:cs typeface="Angsana New" panose="02020603050405020304" pitchFamily="18" charset="-34"/>
              </a:rPr>
              <a:t>and tributary waters as far east as the lower exit of the St. Lambert Lock at Montreal in the Province of Quebec, Canada. </a:t>
            </a:r>
          </a:p>
          <a:p>
            <a:r>
              <a:rPr lang="en-US" b="1" dirty="0">
                <a:latin typeface="Angsana New" panose="02020603050405020304" pitchFamily="18" charset="-34"/>
                <a:cs typeface="Angsana New" panose="02020603050405020304" pitchFamily="18" charset="-34"/>
              </a:rPr>
              <a:t>	However, warships, naval auxiliaries or other ships owned or operated by a Contracting Government and used only on government non-commercial service </a:t>
            </a:r>
            <a:r>
              <a:rPr lang="en-US"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are encouraged to act in a manner consistent</a:t>
            </a:r>
            <a:r>
              <a:rPr lang="en-US" b="1" dirty="0">
                <a:latin typeface="Angsana New" panose="02020603050405020304" pitchFamily="18" charset="-34"/>
                <a:cs typeface="Angsana New" panose="02020603050405020304" pitchFamily="18" charset="-34"/>
              </a:rPr>
              <a:t>, so far as reasonable and practicable, with this chapter. </a:t>
            </a:r>
          </a:p>
          <a:p>
            <a:r>
              <a:rPr lang="en-US" b="1" dirty="0">
                <a:latin typeface="Angsana New" panose="02020603050405020304" pitchFamily="18" charset="-34"/>
                <a:cs typeface="Angsana New" panose="02020603050405020304" pitchFamily="18" charset="-34"/>
              </a:rPr>
              <a:t>2 The Administration may decide to what extent this chapter shall apply to ships operating solely in waters </a:t>
            </a:r>
            <a:r>
              <a:rPr lang="en-US" b="1" dirty="0">
                <a:solidFill>
                  <a:srgbClr val="FF0000"/>
                </a:solidFill>
                <a:latin typeface="Angsana New" panose="02020603050405020304" pitchFamily="18" charset="-34"/>
                <a:cs typeface="Angsana New" panose="02020603050405020304" pitchFamily="18" charset="-34"/>
              </a:rPr>
              <a:t>landward</a:t>
            </a:r>
            <a:r>
              <a:rPr lang="en-US" b="1" dirty="0">
                <a:latin typeface="Angsana New" panose="02020603050405020304" pitchFamily="18" charset="-34"/>
                <a:cs typeface="Angsana New" panose="02020603050405020304" pitchFamily="18" charset="-34"/>
              </a:rPr>
              <a:t> of the baselines which are established in accordance with international law. </a:t>
            </a:r>
          </a:p>
          <a:p>
            <a:r>
              <a:rPr lang="en-US" b="1" dirty="0">
                <a:latin typeface="Angsana New" panose="02020603050405020304" pitchFamily="18" charset="-34"/>
                <a:cs typeface="Angsana New" panose="02020603050405020304" pitchFamily="18" charset="-34"/>
              </a:rPr>
              <a:t>3 A rigidly connected composite unit of a pushing vessel and associated pushed vessel, when designed as a dedicated and integrated tug and barge combination, shall be regarded as a single ship for the purpose of this chapter. SOLAS Chapter V – 1/7/02 4 The Administration shall determine to what extent the provisions of regulations 15, 16, 17, 18, 19, 20, 21, 22, 23, 24, 25, 26, 27 and 28 do not apply to the following categories of ships: </a:t>
            </a:r>
          </a:p>
          <a:p>
            <a:r>
              <a:rPr lang="en-US" b="1" dirty="0">
                <a:latin typeface="Angsana New" panose="02020603050405020304" pitchFamily="18" charset="-34"/>
                <a:cs typeface="Angsana New" panose="02020603050405020304" pitchFamily="18" charset="-34"/>
              </a:rPr>
              <a:t>	3.1 ships below 150 gross tonnage engaged on any voyage; </a:t>
            </a:r>
          </a:p>
          <a:p>
            <a:r>
              <a:rPr lang="en-US" b="1" dirty="0">
                <a:latin typeface="Angsana New" panose="02020603050405020304" pitchFamily="18" charset="-34"/>
                <a:cs typeface="Angsana New" panose="02020603050405020304" pitchFamily="18" charset="-34"/>
              </a:rPr>
              <a:t>	3.2 ships below 500 gross tonnage not engaged on international voyages; and </a:t>
            </a:r>
          </a:p>
          <a:p>
            <a:r>
              <a:rPr lang="en-US" b="1" dirty="0">
                <a:latin typeface="Angsana New" panose="02020603050405020304" pitchFamily="18" charset="-34"/>
                <a:cs typeface="Angsana New" panose="02020603050405020304" pitchFamily="18" charset="-34"/>
              </a:rPr>
              <a:t>	3.3 fishing vessels.</a:t>
            </a:r>
          </a:p>
        </p:txBody>
      </p:sp>
      <p:sp>
        <p:nvSpPr>
          <p:cNvPr id="2" name="Rectangle 1"/>
          <p:cNvSpPr/>
          <p:nvPr/>
        </p:nvSpPr>
        <p:spPr>
          <a:xfrm>
            <a:off x="3015082" y="72135"/>
            <a:ext cx="3845925" cy="923330"/>
          </a:xfrm>
          <a:prstGeom prst="rect">
            <a:avLst/>
          </a:prstGeom>
        </p:spPr>
        <p:txBody>
          <a:bodyPr wrap="none">
            <a:spAutoFit/>
          </a:bodyPr>
          <a:lstStyle/>
          <a:p>
            <a:r>
              <a:rPr lang="th-TH" sz="5400" b="1" i="1"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บทที่ ๑ การบังคับใช้</a:t>
            </a:r>
            <a:endParaRPr lang="en-US" sz="5400" dirty="0"/>
          </a:p>
        </p:txBody>
      </p:sp>
      <p:pic>
        <p:nvPicPr>
          <p:cNvPr id="2050" name="Picture 2" descr="อุบัติเหตุเกิดได้ทุกที่!! เรือรบสหรัฐ &quot;ยูเอสเอส&quot; ชนเรือสินค้าปินส์  ลูกเรือสูญหาย 7 คน"/>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8077" y="5057995"/>
            <a:ext cx="3231914" cy="1767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0393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6315" y="2140003"/>
            <a:ext cx="8386885" cy="3631763"/>
          </a:xfrm>
          <a:prstGeom prst="rect">
            <a:avLst/>
          </a:prstGeom>
        </p:spPr>
        <p:txBody>
          <a:bodyPr wrap="square">
            <a:spAutoFit/>
          </a:bodyPr>
          <a:lstStyle/>
          <a:p>
            <a:r>
              <a:rPr lang="en-US" sz="2800" b="1" dirty="0">
                <a:solidFill>
                  <a:srgbClr val="FF0000"/>
                </a:solidFill>
                <a:latin typeface="Angsana New" panose="02020603050405020304" pitchFamily="18" charset="-34"/>
                <a:cs typeface="Angsana New" panose="02020603050405020304" pitchFamily="18" charset="-34"/>
              </a:rPr>
              <a:t>Regulation 15 gives details of bridge design and procedures along with the arrangement of navigation systems and equipment.</a:t>
            </a:r>
            <a:endParaRPr lang="th-TH" sz="2800" b="1" dirty="0">
              <a:solidFill>
                <a:srgbClr val="FF0000"/>
              </a:solidFill>
              <a:latin typeface="Angsana New" panose="02020603050405020304" pitchFamily="18" charset="-34"/>
              <a:cs typeface="Angsana New" panose="02020603050405020304" pitchFamily="18" charset="-34"/>
            </a:endParaRPr>
          </a:p>
          <a:p>
            <a:endParaRPr lang="th-TH" sz="2800" b="1" dirty="0">
              <a:solidFill>
                <a:srgbClr val="FF0000"/>
              </a:solidFill>
              <a:latin typeface="Angsana New" panose="02020603050405020304" pitchFamily="18" charset="-34"/>
              <a:cs typeface="Angsana New" panose="02020603050405020304" pitchFamily="18" charset="-34"/>
            </a:endParaRPr>
          </a:p>
          <a:p>
            <a:r>
              <a:rPr lang="th-TH" sz="2800" b="1" dirty="0">
                <a:solidFill>
                  <a:srgbClr val="FF0000"/>
                </a:solidFill>
                <a:latin typeface="Angsana New" panose="02020603050405020304" pitchFamily="18" charset="-34"/>
                <a:cs typeface="Angsana New" panose="02020603050405020304" pitchFamily="18" charset="-34"/>
              </a:rPr>
              <a:t>                </a:t>
            </a:r>
            <a:r>
              <a:rPr lang="en-US" sz="2800" b="1" dirty="0">
                <a:solidFill>
                  <a:srgbClr val="FF0000"/>
                </a:solidFill>
                <a:latin typeface="Angsana New" panose="02020603050405020304" pitchFamily="18" charset="-34"/>
                <a:cs typeface="Angsana New" panose="02020603050405020304" pitchFamily="18" charset="-34"/>
              </a:rPr>
              <a:t>: 30 Types of Navigation Equipment </a:t>
            </a:r>
            <a:endParaRPr lang="th-TH" sz="2800" b="1" dirty="0">
              <a:solidFill>
                <a:srgbClr val="FF0000"/>
              </a:solidFill>
              <a:latin typeface="Angsana New" panose="02020603050405020304" pitchFamily="18" charset="-34"/>
              <a:cs typeface="Angsana New" panose="02020603050405020304" pitchFamily="18" charset="-34"/>
            </a:endParaRPr>
          </a:p>
          <a:p>
            <a:r>
              <a:rPr lang="th-TH" sz="2800" b="1" dirty="0">
                <a:solidFill>
                  <a:srgbClr val="FF0000"/>
                </a:solidFill>
                <a:latin typeface="Angsana New" panose="02020603050405020304" pitchFamily="18" charset="-34"/>
                <a:cs typeface="Angsana New" panose="02020603050405020304" pitchFamily="18" charset="-34"/>
              </a:rPr>
              <a:t>                  </a:t>
            </a:r>
            <a:r>
              <a:rPr lang="en-US" sz="2800" b="1" dirty="0">
                <a:solidFill>
                  <a:srgbClr val="FF0000"/>
                </a:solidFill>
                <a:latin typeface="Angsana New" panose="02020603050405020304" pitchFamily="18" charset="-34"/>
                <a:cs typeface="Angsana New" panose="02020603050405020304" pitchFamily="18" charset="-34"/>
              </a:rPr>
              <a:t>and Resources Used Onboard Modern Ships</a:t>
            </a:r>
          </a:p>
          <a:p>
            <a:endParaRPr lang="th-TH" dirty="0">
              <a:latin typeface="Angsana New" panose="02020603050405020304" pitchFamily="18" charset="-34"/>
              <a:cs typeface="Angsana New" panose="02020603050405020304" pitchFamily="18" charset="-34"/>
            </a:endParaRPr>
          </a:p>
          <a:p>
            <a:endParaRPr lang="th-TH" b="1" dirty="0">
              <a:solidFill>
                <a:srgbClr val="FF0000"/>
              </a:solidFill>
              <a:latin typeface="Angsana New" panose="02020603050405020304" pitchFamily="18" charset="-34"/>
              <a:cs typeface="Angsana New" panose="02020603050405020304" pitchFamily="18" charset="-34"/>
            </a:endParaRPr>
          </a:p>
          <a:p>
            <a:endParaRPr lang="th-TH" b="1" dirty="0">
              <a:solidFill>
                <a:srgbClr val="FF0000"/>
              </a:solidFill>
              <a:latin typeface="Angsana New" panose="02020603050405020304" pitchFamily="18" charset="-34"/>
              <a:cs typeface="Angsana New" panose="02020603050405020304" pitchFamily="18" charset="-34"/>
            </a:endParaRPr>
          </a:p>
          <a:p>
            <a:endParaRPr lang="th-TH" b="1" dirty="0">
              <a:solidFill>
                <a:srgbClr val="FF0000"/>
              </a:solidFill>
              <a:latin typeface="Angsana New" panose="02020603050405020304" pitchFamily="18" charset="-34"/>
              <a:cs typeface="Angsana New" panose="02020603050405020304" pitchFamily="18" charset="-34"/>
            </a:endParaRPr>
          </a:p>
          <a:p>
            <a:endParaRPr lang="th-TH" b="1" dirty="0">
              <a:solidFill>
                <a:srgbClr val="FF0000"/>
              </a:solidFill>
              <a:latin typeface="Angsana New" panose="02020603050405020304" pitchFamily="18" charset="-34"/>
              <a:cs typeface="Angsana New" panose="02020603050405020304" pitchFamily="18" charset="-34"/>
            </a:endParaRPr>
          </a:p>
        </p:txBody>
      </p:sp>
      <p:sp>
        <p:nvSpPr>
          <p:cNvPr id="5" name="Rectangle 4"/>
          <p:cNvSpPr/>
          <p:nvPr/>
        </p:nvSpPr>
        <p:spPr>
          <a:xfrm>
            <a:off x="844062" y="62642"/>
            <a:ext cx="7983415" cy="1015663"/>
          </a:xfrm>
          <a:prstGeom prst="rect">
            <a:avLst/>
          </a:prstGeom>
        </p:spPr>
        <p:txBody>
          <a:bodyPr wrap="square">
            <a:spAutoFit/>
          </a:bodyPr>
          <a:lstStyle/>
          <a:p>
            <a:pPr algn="ctr"/>
            <a:r>
              <a:rPr lang="en-US" sz="2400" b="1" u="sng"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SOLAS Chapter V Safety of navigation: </a:t>
            </a:r>
          </a:p>
          <a:p>
            <a:r>
              <a:rPr lang="en-US" b="1" i="1"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consists of  35 regulations dealing with all the seagoing vessels of all sizes, from boats to VLCCs, and includes passage planning,  navigation, distress signal etc.</a:t>
            </a:r>
          </a:p>
        </p:txBody>
      </p:sp>
    </p:spTree>
    <p:extLst>
      <p:ext uri="{BB962C8B-B14F-4D97-AF65-F5344CB8AC3E}">
        <p14:creationId xmlns:p14="http://schemas.microsoft.com/office/powerpoint/2010/main" val="207729437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5493" y="1181397"/>
            <a:ext cx="9082613" cy="5324535"/>
          </a:xfrm>
          <a:prstGeom prst="rect">
            <a:avLst/>
          </a:prstGeom>
        </p:spPr>
        <p:txBody>
          <a:bodyPr wrap="square">
            <a:spAutoFit/>
          </a:bodyPr>
          <a:lstStyle/>
          <a:p>
            <a:r>
              <a:rPr lang="en-US" sz="2000" b="1" dirty="0">
                <a:latin typeface="Angsana New" panose="02020603050405020304" pitchFamily="18" charset="-34"/>
                <a:cs typeface="Angsana New" panose="02020603050405020304" pitchFamily="18" charset="-34"/>
              </a:rPr>
              <a:t>1.</a:t>
            </a:r>
            <a:r>
              <a:rPr lang="th-TH" sz="2000" b="1" dirty="0">
                <a:latin typeface="Angsana New" panose="02020603050405020304" pitchFamily="18" charset="-34"/>
                <a:cs typeface="Angsana New" panose="02020603050405020304" pitchFamily="18" charset="-34"/>
              </a:rPr>
              <a:t> </a:t>
            </a:r>
            <a:r>
              <a:rPr lang="en-US" sz="2000" b="1" dirty="0">
                <a:latin typeface="Angsana New" panose="02020603050405020304" pitchFamily="18" charset="-34"/>
                <a:cs typeface="Angsana New" panose="02020603050405020304" pitchFamily="18" charset="-34"/>
              </a:rPr>
              <a:t>Gyro Compass</a:t>
            </a:r>
            <a:r>
              <a:rPr lang="th-TH" sz="2000" b="1" dirty="0">
                <a:latin typeface="Angsana New" panose="02020603050405020304" pitchFamily="18" charset="-34"/>
                <a:cs typeface="Angsana New" panose="02020603050405020304" pitchFamily="18" charset="-34"/>
              </a:rPr>
              <a:t>                                                </a:t>
            </a:r>
            <a:r>
              <a:rPr lang="en-US" sz="2000" b="1" dirty="0">
                <a:latin typeface="Angsana New" panose="02020603050405020304" pitchFamily="18" charset="-34"/>
                <a:cs typeface="Angsana New" panose="02020603050405020304" pitchFamily="18" charset="-34"/>
              </a:rPr>
              <a:t>2.   Radar : Radio Detection And Ranging</a:t>
            </a:r>
            <a:r>
              <a:rPr lang="th-TH" sz="2000" b="1" dirty="0">
                <a:latin typeface="Angsana New" panose="02020603050405020304" pitchFamily="18" charset="-34"/>
                <a:cs typeface="Angsana New" panose="02020603050405020304" pitchFamily="18" charset="-34"/>
              </a:rPr>
              <a:t>              </a:t>
            </a:r>
          </a:p>
          <a:p>
            <a:r>
              <a:rPr lang="en-US" sz="2000" b="1" dirty="0">
                <a:latin typeface="Angsana New" panose="02020603050405020304" pitchFamily="18" charset="-34"/>
                <a:cs typeface="Angsana New" panose="02020603050405020304" pitchFamily="18" charset="-34"/>
              </a:rPr>
              <a:t>3. Magnetic Compass </a:t>
            </a:r>
            <a:r>
              <a:rPr lang="th-TH" sz="2000" b="1" dirty="0">
                <a:latin typeface="Angsana New" panose="02020603050405020304" pitchFamily="18" charset="-34"/>
                <a:cs typeface="Angsana New" panose="02020603050405020304" pitchFamily="18" charset="-34"/>
              </a:rPr>
              <a:t>     </a:t>
            </a:r>
            <a:r>
              <a:rPr lang="en-US" sz="2000" b="1" dirty="0">
                <a:latin typeface="Angsana New" panose="02020603050405020304" pitchFamily="18" charset="-34"/>
                <a:cs typeface="Angsana New" panose="02020603050405020304" pitchFamily="18" charset="-34"/>
              </a:rPr>
              <a:t>  </a:t>
            </a:r>
            <a:r>
              <a:rPr lang="th-TH" sz="2000" b="1" dirty="0">
                <a:latin typeface="Angsana New" panose="02020603050405020304" pitchFamily="18" charset="-34"/>
                <a:cs typeface="Angsana New" panose="02020603050405020304" pitchFamily="18" charset="-34"/>
              </a:rPr>
              <a:t>                                  </a:t>
            </a:r>
            <a:r>
              <a:rPr lang="en-US" sz="2000" b="1" dirty="0">
                <a:latin typeface="Angsana New" panose="02020603050405020304" pitchFamily="18" charset="-34"/>
                <a:cs typeface="Angsana New" panose="02020603050405020304" pitchFamily="18" charset="-34"/>
              </a:rPr>
              <a:t>4.   Auto Pilot</a:t>
            </a:r>
          </a:p>
          <a:p>
            <a:r>
              <a:rPr lang="en-US" sz="2000" b="1" dirty="0">
                <a:latin typeface="Angsana New" panose="02020603050405020304" pitchFamily="18" charset="-34"/>
                <a:cs typeface="Angsana New" panose="02020603050405020304" pitchFamily="18" charset="-34"/>
              </a:rPr>
              <a:t>5. ARPA Automatic Radar Plotting Aid displays </a:t>
            </a:r>
          </a:p>
          <a:p>
            <a:r>
              <a:rPr lang="en-US" sz="2000" b="1" dirty="0">
                <a:latin typeface="Angsana New" panose="02020603050405020304" pitchFamily="18" charset="-34"/>
                <a:cs typeface="Angsana New" panose="02020603050405020304" pitchFamily="18" charset="-34"/>
              </a:rPr>
              <a:t>6.</a:t>
            </a:r>
            <a:r>
              <a:rPr lang="th-TH" sz="2000" b="1" dirty="0">
                <a:latin typeface="Angsana New" panose="02020603050405020304" pitchFamily="18" charset="-34"/>
                <a:cs typeface="Angsana New" panose="02020603050405020304" pitchFamily="18" charset="-34"/>
              </a:rPr>
              <a:t> </a:t>
            </a:r>
            <a:r>
              <a:rPr lang="en-US" sz="2000" b="1" dirty="0">
                <a:latin typeface="Angsana New" panose="02020603050405020304" pitchFamily="18" charset="-34"/>
                <a:cs typeface="Angsana New" panose="02020603050405020304" pitchFamily="18" charset="-34"/>
              </a:rPr>
              <a:t>Automatic Tracking Aid Just like ARPA, automatic tracking aid displays the information on tracked targets </a:t>
            </a:r>
          </a:p>
          <a:p>
            <a:r>
              <a:rPr lang="en-US" sz="2000" b="1" dirty="0">
                <a:latin typeface="Angsana New" panose="02020603050405020304" pitchFamily="18" charset="-34"/>
                <a:cs typeface="Angsana New" panose="02020603050405020304" pitchFamily="18" charset="-34"/>
              </a:rPr>
              <a:t>7. Speed &amp; Distance Log Device</a:t>
            </a:r>
            <a:r>
              <a:rPr lang="th-TH" sz="2000" b="1" dirty="0">
                <a:latin typeface="Angsana New" panose="02020603050405020304" pitchFamily="18" charset="-34"/>
                <a:cs typeface="Angsana New" panose="02020603050405020304" pitchFamily="18" charset="-34"/>
              </a:rPr>
              <a:t>              </a:t>
            </a:r>
            <a:r>
              <a:rPr lang="en-US" sz="2000" b="1" dirty="0">
                <a:latin typeface="Angsana New" panose="02020603050405020304" pitchFamily="18" charset="-34"/>
                <a:cs typeface="Angsana New" panose="02020603050405020304" pitchFamily="18" charset="-34"/>
              </a:rPr>
              <a:t>      </a:t>
            </a:r>
            <a:r>
              <a:rPr lang="th-TH" sz="2000" b="1" dirty="0">
                <a:latin typeface="Angsana New" panose="02020603050405020304" pitchFamily="18" charset="-34"/>
                <a:cs typeface="Angsana New" panose="02020603050405020304" pitchFamily="18" charset="-34"/>
              </a:rPr>
              <a:t>      </a:t>
            </a:r>
            <a:r>
              <a:rPr lang="en-US" sz="2000" b="1" dirty="0">
                <a:latin typeface="Angsana New" panose="02020603050405020304" pitchFamily="18" charset="-34"/>
                <a:cs typeface="Angsana New" panose="02020603050405020304" pitchFamily="18" charset="-34"/>
              </a:rPr>
              <a:t>8.   Echo Sounder</a:t>
            </a:r>
          </a:p>
          <a:p>
            <a:r>
              <a:rPr lang="en-US" sz="2000" b="1" dirty="0">
                <a:latin typeface="Angsana New" panose="02020603050405020304" pitchFamily="18" charset="-34"/>
                <a:cs typeface="Angsana New" panose="02020603050405020304" pitchFamily="18" charset="-34"/>
              </a:rPr>
              <a:t>9. Electronic Chart Display Information System</a:t>
            </a:r>
            <a:r>
              <a:rPr lang="th-TH" sz="2000" b="1" dirty="0">
                <a:latin typeface="Angsana New" panose="02020603050405020304" pitchFamily="18" charset="-34"/>
                <a:cs typeface="Angsana New" panose="02020603050405020304" pitchFamily="18" charset="-34"/>
              </a:rPr>
              <a:t>(</a:t>
            </a:r>
            <a:r>
              <a:rPr lang="en-US" sz="2000" b="1" dirty="0">
                <a:latin typeface="Angsana New" panose="02020603050405020304" pitchFamily="18" charset="-34"/>
                <a:cs typeface="Angsana New" panose="02020603050405020304" pitchFamily="18" charset="-34"/>
              </a:rPr>
              <a:t>ECDIS</a:t>
            </a:r>
            <a:r>
              <a:rPr lang="th-TH" sz="2000" b="1" dirty="0">
                <a:latin typeface="Angsana New" panose="02020603050405020304" pitchFamily="18" charset="-34"/>
                <a:cs typeface="Angsana New" panose="02020603050405020304" pitchFamily="18" charset="-34"/>
              </a:rPr>
              <a:t>)</a:t>
            </a:r>
            <a:endParaRPr lang="en-US" sz="2000" b="1" dirty="0">
              <a:latin typeface="Angsana New" panose="02020603050405020304" pitchFamily="18" charset="-34"/>
              <a:cs typeface="Angsana New" panose="02020603050405020304" pitchFamily="18" charset="-34"/>
            </a:endParaRPr>
          </a:p>
          <a:p>
            <a:r>
              <a:rPr lang="en-US" sz="2000" b="1" dirty="0">
                <a:latin typeface="Angsana New" panose="02020603050405020304" pitchFamily="18" charset="-34"/>
                <a:cs typeface="Angsana New" panose="02020603050405020304" pitchFamily="18" charset="-34"/>
              </a:rPr>
              <a:t>10. Automatic Identification system</a:t>
            </a:r>
          </a:p>
          <a:p>
            <a:r>
              <a:rPr lang="en-US" sz="2000" b="1" dirty="0">
                <a:latin typeface="Angsana New" panose="02020603050405020304" pitchFamily="18" charset="-34"/>
                <a:cs typeface="Angsana New" panose="02020603050405020304" pitchFamily="18" charset="-34"/>
              </a:rPr>
              <a:t>11. Long Range Tracking and Identification (LRIT) System</a:t>
            </a:r>
            <a:r>
              <a:rPr lang="th-TH" sz="2000" b="1" dirty="0">
                <a:latin typeface="Angsana New" panose="02020603050405020304" pitchFamily="18" charset="-34"/>
                <a:cs typeface="Angsana New" panose="02020603050405020304" pitchFamily="18" charset="-34"/>
              </a:rPr>
              <a:t> </a:t>
            </a:r>
            <a:r>
              <a:rPr lang="en-IN" sz="2000" b="1" dirty="0">
                <a:latin typeface="Angsana New" panose="02020603050405020304" pitchFamily="18" charset="-34"/>
                <a:cs typeface="Angsana New" panose="02020603050405020304" pitchFamily="18" charset="-34"/>
              </a:rPr>
              <a:t> for ships of 300 gross tons and above which are on international voyages across the world. </a:t>
            </a:r>
            <a:br>
              <a:rPr lang="en-US" sz="2000" b="1" dirty="0">
                <a:latin typeface="Angsana New" panose="02020603050405020304" pitchFamily="18" charset="-34"/>
                <a:cs typeface="Angsana New" panose="02020603050405020304" pitchFamily="18" charset="-34"/>
              </a:rPr>
            </a:br>
            <a:r>
              <a:rPr lang="en-US" sz="2000" b="1" dirty="0">
                <a:latin typeface="Angsana New" panose="02020603050405020304" pitchFamily="18" charset="-34"/>
                <a:cs typeface="Angsana New" panose="02020603050405020304" pitchFamily="18" charset="-34"/>
              </a:rPr>
              <a:t>12. Rudder Angle Indicator                                13. Voyage Data Recorder</a:t>
            </a:r>
          </a:p>
          <a:p>
            <a:r>
              <a:rPr lang="en-US" sz="2000" b="1" dirty="0">
                <a:latin typeface="Angsana New" panose="02020603050405020304" pitchFamily="18" charset="-34"/>
                <a:cs typeface="Angsana New" panose="02020603050405020304" pitchFamily="18" charset="-34"/>
              </a:rPr>
              <a:t>14. Rate of turn indicator                                   15. GPS Receiver</a:t>
            </a:r>
          </a:p>
          <a:p>
            <a:r>
              <a:rPr lang="en-US" sz="2000" b="1" dirty="0">
                <a:latin typeface="Angsana New" panose="02020603050405020304" pitchFamily="18" charset="-34"/>
                <a:cs typeface="Angsana New" panose="02020603050405020304" pitchFamily="18" charset="-34"/>
              </a:rPr>
              <a:t>16. Sound Reception System                              17. Navigational Lights</a:t>
            </a:r>
          </a:p>
          <a:p>
            <a:r>
              <a:rPr lang="en-US" sz="2000" b="1" dirty="0">
                <a:latin typeface="Angsana New" panose="02020603050405020304" pitchFamily="18" charset="-34"/>
                <a:cs typeface="Angsana New" panose="02020603050405020304" pitchFamily="18" charset="-34"/>
              </a:rPr>
              <a:t>18. Ship Whistle</a:t>
            </a:r>
            <a:endParaRPr lang="th-TH" sz="2000" b="1" dirty="0">
              <a:latin typeface="Angsana New" panose="02020603050405020304" pitchFamily="18" charset="-34"/>
              <a:cs typeface="Angsana New" panose="02020603050405020304" pitchFamily="18" charset="-34"/>
            </a:endParaRPr>
          </a:p>
          <a:p>
            <a:r>
              <a:rPr lang="en-US" sz="2000" b="1" dirty="0">
                <a:latin typeface="Angsana New" panose="02020603050405020304" pitchFamily="18" charset="-34"/>
                <a:cs typeface="Angsana New" panose="02020603050405020304" pitchFamily="18" charset="-34"/>
              </a:rPr>
              <a:t>19.Daylight </a:t>
            </a:r>
            <a:r>
              <a:rPr lang="en-US" sz="2000" b="1" dirty="0" err="1">
                <a:latin typeface="Angsana New" panose="02020603050405020304" pitchFamily="18" charset="-34"/>
                <a:cs typeface="Angsana New" panose="02020603050405020304" pitchFamily="18" charset="-34"/>
              </a:rPr>
              <a:t>Signalling</a:t>
            </a:r>
            <a:r>
              <a:rPr lang="en-US" sz="2000" b="1" dirty="0">
                <a:latin typeface="Angsana New" panose="02020603050405020304" pitchFamily="18" charset="-34"/>
                <a:cs typeface="Angsana New" panose="02020603050405020304" pitchFamily="18" charset="-34"/>
              </a:rPr>
              <a:t> Lamp </a:t>
            </a:r>
            <a:r>
              <a:rPr lang="en-IN" sz="2000" b="1" dirty="0">
                <a:latin typeface="Angsana New" panose="02020603050405020304" pitchFamily="18" charset="-34"/>
                <a:cs typeface="Angsana New" panose="02020603050405020304" pitchFamily="18" charset="-34"/>
              </a:rPr>
              <a:t>They are light-signalling devices used for </a:t>
            </a:r>
            <a:r>
              <a:rPr lang="en-IN" sz="2000" b="1" dirty="0">
                <a:latin typeface="Angsana New" panose="02020603050405020304" pitchFamily="18" charset="-34"/>
                <a:cs typeface="Angsana New" panose="02020603050405020304" pitchFamily="18" charset="-34"/>
                <a:hlinkClick r:id="rId2"/>
              </a:rPr>
              <a:t>emergency signalling</a:t>
            </a:r>
            <a:r>
              <a:rPr lang="en-IN" sz="2000" b="1" dirty="0">
                <a:latin typeface="Angsana New" panose="02020603050405020304" pitchFamily="18" charset="-34"/>
                <a:cs typeface="Angsana New" panose="02020603050405020304" pitchFamily="18" charset="-34"/>
              </a:rPr>
              <a:t> </a:t>
            </a:r>
          </a:p>
          <a:p>
            <a:r>
              <a:rPr lang="en-IN" sz="2000" b="1" dirty="0">
                <a:latin typeface="Angsana New" panose="02020603050405020304" pitchFamily="18" charset="-34"/>
                <a:cs typeface="Angsana New" panose="02020603050405020304" pitchFamily="18" charset="-34"/>
              </a:rPr>
              <a:t>in the day time (and can also be used during the night).</a:t>
            </a:r>
          </a:p>
          <a:p>
            <a:r>
              <a:rPr lang="en-US" sz="2000" b="1" dirty="0">
                <a:latin typeface="Angsana New" panose="02020603050405020304" pitchFamily="18" charset="-34"/>
                <a:cs typeface="Angsana New" panose="02020603050405020304" pitchFamily="18" charset="-34"/>
              </a:rPr>
              <a:t>20. Pilot Card </a:t>
            </a:r>
            <a:r>
              <a:rPr lang="en-IN" sz="2000" b="1" dirty="0">
                <a:latin typeface="Angsana New" panose="02020603050405020304" pitchFamily="18" charset="-34"/>
                <a:cs typeface="Angsana New" panose="02020603050405020304" pitchFamily="18" charset="-34"/>
              </a:rPr>
              <a:t>It is an informative booklet provided to the ship’s </a:t>
            </a:r>
            <a:r>
              <a:rPr lang="en-IN" sz="2000" b="1" dirty="0">
                <a:latin typeface="Angsana New" panose="02020603050405020304" pitchFamily="18" charset="-34"/>
                <a:cs typeface="Angsana New" panose="02020603050405020304" pitchFamily="18" charset="-34"/>
                <a:hlinkClick r:id="rId3"/>
              </a:rPr>
              <a:t>pilot</a:t>
            </a:r>
            <a:r>
              <a:rPr lang="en-IN" sz="2000" b="1" dirty="0">
                <a:latin typeface="Angsana New" panose="02020603050405020304" pitchFamily="18" charset="-34"/>
                <a:cs typeface="Angsana New" panose="02020603050405020304" pitchFamily="18" charset="-34"/>
              </a:rPr>
              <a:t>. It consists of the</a:t>
            </a:r>
          </a:p>
          <a:p>
            <a:r>
              <a:rPr lang="en-IN" sz="2000" b="1" dirty="0">
                <a:latin typeface="Angsana New" panose="02020603050405020304" pitchFamily="18" charset="-34"/>
                <a:cs typeface="Angsana New" panose="02020603050405020304" pitchFamily="18" charset="-34"/>
              </a:rPr>
              <a:t> dimension, draught, turning circle, manoeuvring </a:t>
            </a:r>
            <a:r>
              <a:rPr lang="th-TH" sz="2000" b="1" dirty="0">
                <a:latin typeface="Angsana New" panose="02020603050405020304" pitchFamily="18" charset="-34"/>
                <a:cs typeface="Angsana New" panose="02020603050405020304" pitchFamily="18" charset="-34"/>
              </a:rPr>
              <a:t>คู่มือประจำเรือ คุณสมบัติของตัวเรือและเครื่องมือประจำเรือ</a:t>
            </a:r>
            <a:endParaRPr lang="en-IN" sz="2000" b="1" dirty="0">
              <a:latin typeface="Angsana New" panose="02020603050405020304" pitchFamily="18" charset="-34"/>
              <a:cs typeface="Angsana New" panose="02020603050405020304" pitchFamily="18" charset="-34"/>
            </a:endParaRPr>
          </a:p>
        </p:txBody>
      </p:sp>
      <p:sp>
        <p:nvSpPr>
          <p:cNvPr id="2" name="TextBox 1"/>
          <p:cNvSpPr txBox="1"/>
          <p:nvPr/>
        </p:nvSpPr>
        <p:spPr>
          <a:xfrm>
            <a:off x="791321" y="43964"/>
            <a:ext cx="7802136" cy="1200329"/>
          </a:xfrm>
          <a:prstGeom prst="rect">
            <a:avLst/>
          </a:prstGeom>
          <a:noFill/>
        </p:spPr>
        <p:txBody>
          <a:bodyPr wrap="none" rtlCol="0">
            <a:spAutoFit/>
          </a:bodyPr>
          <a:lstStyle/>
          <a:p>
            <a:pPr algn="ctr"/>
            <a:r>
              <a:rPr lang="th-TH" sz="3600" b="1" u="sng" dirty="0">
                <a:latin typeface="Angsana New" panose="02020603050405020304" pitchFamily="18" charset="-34"/>
                <a:cs typeface="Angsana New" panose="02020603050405020304" pitchFamily="18" charset="-34"/>
              </a:rPr>
              <a:t>รายการเครื่องมือเดินเรือ ตามมาตรฐาน </a:t>
            </a:r>
            <a:r>
              <a:rPr lang="en-US" sz="3600" b="1" u="sng" dirty="0">
                <a:latin typeface="Angsana New" panose="02020603050405020304" pitchFamily="18" charset="-34"/>
                <a:cs typeface="Angsana New" panose="02020603050405020304" pitchFamily="18" charset="-34"/>
              </a:rPr>
              <a:t>SOLAS</a:t>
            </a:r>
            <a:r>
              <a:rPr lang="en-US" sz="3600" b="1" u="sng" dirty="0">
                <a:solidFill>
                  <a:srgbClr val="FF0000"/>
                </a:solidFill>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 Chapter V</a:t>
            </a:r>
            <a:r>
              <a:rPr lang="en-US" sz="3600" b="1" u="sng" dirty="0">
                <a:latin typeface="Angsana New" panose="02020603050405020304" pitchFamily="18" charset="-34"/>
                <a:cs typeface="Angsana New" panose="02020603050405020304" pitchFamily="18" charset="-34"/>
              </a:rPr>
              <a:t> </a:t>
            </a:r>
          </a:p>
          <a:p>
            <a:pPr algn="ctr"/>
            <a:r>
              <a:rPr lang="en-US" sz="3600" b="1" u="sng" dirty="0">
                <a:solidFill>
                  <a:srgbClr val="FF0000"/>
                </a:solidFill>
                <a:latin typeface="Angsana New" panose="02020603050405020304" pitchFamily="18" charset="-34"/>
                <a:cs typeface="Angsana New" panose="02020603050405020304" pitchFamily="18" charset="-34"/>
              </a:rPr>
              <a:t>Regulation 15  </a:t>
            </a:r>
            <a:r>
              <a:rPr lang="th-TH" sz="3600" b="1" u="sng" dirty="0">
                <a:solidFill>
                  <a:srgbClr val="FF0000"/>
                </a:solidFill>
                <a:latin typeface="Angsana New" panose="02020603050405020304" pitchFamily="18" charset="-34"/>
                <a:cs typeface="Angsana New" panose="02020603050405020304" pitchFamily="18" charset="-34"/>
              </a:rPr>
              <a:t>จำนวน </a:t>
            </a:r>
            <a:r>
              <a:rPr lang="en-US" sz="3600" b="1" u="sng" dirty="0">
                <a:solidFill>
                  <a:srgbClr val="FF0000"/>
                </a:solidFill>
                <a:latin typeface="Angsana New" panose="02020603050405020304" pitchFamily="18" charset="-34"/>
                <a:cs typeface="Angsana New" panose="02020603050405020304" pitchFamily="18" charset="-34"/>
              </a:rPr>
              <a:t>30 </a:t>
            </a:r>
            <a:r>
              <a:rPr lang="th-TH" sz="3600" b="1" u="sng" dirty="0">
                <a:solidFill>
                  <a:srgbClr val="FF0000"/>
                </a:solidFill>
                <a:latin typeface="Angsana New" panose="02020603050405020304" pitchFamily="18" charset="-34"/>
                <a:cs typeface="Angsana New" panose="02020603050405020304" pitchFamily="18" charset="-34"/>
              </a:rPr>
              <a:t>รายการ</a:t>
            </a:r>
            <a:endParaRPr lang="en-US" sz="3600" b="1" u="sng"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11417488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4336</TotalTime>
  <Words>4702</Words>
  <Application>Microsoft Office PowerPoint</Application>
  <PresentationFormat>A4 Paper (210x297 mm)</PresentationFormat>
  <Paragraphs>307</Paragraphs>
  <Slides>39</Slides>
  <Notes>0</Notes>
  <HiddenSlides>7</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Angsana New</vt:lpstr>
      <vt:lpstr>Arial</vt:lpstr>
      <vt:lpstr>Calibri</vt:lpstr>
      <vt:lpstr>Calibri Light</vt:lpstr>
      <vt:lpstr>TH Srisakdi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รอง ผอ.กรท.อศ.</dc:creator>
  <cp:lastModifiedBy>joe jonology</cp:lastModifiedBy>
  <cp:revision>209</cp:revision>
  <cp:lastPrinted>2019-06-25T07:12:17Z</cp:lastPrinted>
  <dcterms:created xsi:type="dcterms:W3CDTF">2019-05-27T03:22:38Z</dcterms:created>
  <dcterms:modified xsi:type="dcterms:W3CDTF">2021-12-07T12:34:29Z</dcterms:modified>
</cp:coreProperties>
</file>